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416" r:id="rId2"/>
    <p:sldId id="406" r:id="rId3"/>
    <p:sldId id="418" r:id="rId4"/>
    <p:sldId id="423" r:id="rId5"/>
    <p:sldId id="391" r:id="rId6"/>
    <p:sldId id="420" r:id="rId7"/>
    <p:sldId id="421" r:id="rId8"/>
    <p:sldId id="400" r:id="rId9"/>
    <p:sldId id="417" r:id="rId10"/>
    <p:sldId id="412" r:id="rId11"/>
    <p:sldId id="413" r:id="rId12"/>
    <p:sldId id="419" r:id="rId13"/>
    <p:sldId id="415" r:id="rId14"/>
    <p:sldId id="424" r:id="rId1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1411" autoAdjust="0"/>
    <p:restoredTop sz="84746" autoAdjust="0"/>
  </p:normalViewPr>
  <p:slideViewPr>
    <p:cSldViewPr>
      <p:cViewPr varScale="1">
        <p:scale>
          <a:sx n="61" d="100"/>
          <a:sy n="61" d="100"/>
        </p:scale>
        <p:origin x="-13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80"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fld id="{A722D017-5F15-47D6-A743-924E777EA9B4}" type="datetimeFigureOut">
              <a:rPr lang="en-US"/>
              <a:pPr>
                <a:defRPr/>
              </a:pPr>
              <a:t>12/3/2013</a:t>
            </a:fld>
            <a:endParaRPr lang="en-US"/>
          </a:p>
        </p:txBody>
      </p:sp>
      <p:sp>
        <p:nvSpPr>
          <p:cNvPr id="5632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5632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38A04007-0E15-4564-BB1F-010E4D3A80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CC733C1-DF19-48E4-A286-171182951BDB}" type="datetimeFigureOut">
              <a:rPr lang="en-US"/>
              <a:pPr>
                <a:defRPr/>
              </a:pPr>
              <a:t>12/3/2013</a:t>
            </a:fld>
            <a:endParaRPr lang="en-Z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414838"/>
            <a:ext cx="5486400"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A14290D-7821-469D-B556-6BBD623E39D9}" type="slidenum">
              <a:rPr lang="en-ZA"/>
              <a:pPr>
                <a:defRPr/>
              </a:pPr>
              <a:t>‹#›</a:t>
            </a:fld>
            <a:endParaRPr lang="en-Z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BBEDEBA-A4FD-4C2D-B7DA-78E096D8D471}" type="slidenum">
              <a:rPr lang="en-ZA" smtClean="0"/>
              <a:pPr>
                <a:defRPr/>
              </a:pPr>
              <a:t>1</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dirty="0" smtClean="0"/>
              <a:t>As an inherent function, CMAs should, during this phase, be responsible for determining their water user charges for abstraction uses, based on information provided by DWA in relation to registered water use and allocable water quantity. </a:t>
            </a:r>
            <a:endParaRPr lang="en-US" dirty="0" smtClean="0"/>
          </a:p>
          <a:p>
            <a:r>
              <a:rPr lang="en-GB" dirty="0" smtClean="0"/>
              <a:t> </a:t>
            </a:r>
            <a:endParaRPr lang="en-US" dirty="0" smtClean="0"/>
          </a:p>
          <a:p>
            <a:r>
              <a:rPr lang="en-GB" dirty="0" smtClean="0"/>
              <a:t>The CMA should also be responsible, during this phase, for verifying account information generated by DWA before the distribution of bills, and the managing of customer queries and customer care.</a:t>
            </a:r>
            <a:endParaRPr lang="en-US" dirty="0" smtClean="0"/>
          </a:p>
          <a:p>
            <a:endParaRPr lang="en-US" dirty="0"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3D7F51-3CD5-43CD-AA84-5434871DFCD6}" type="slidenum">
              <a:rPr lang="en-ZA" smtClean="0">
                <a:ea typeface="ＭＳ Ｐゴシック" pitchFamily="34" charset="-128"/>
              </a:rPr>
              <a:pPr>
                <a:defRPr/>
              </a:pPr>
              <a:t>7</a:t>
            </a:fld>
            <a:endParaRPr lang="en-ZA"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54431D5-811A-40DF-8B55-67BE7D7D74A2}" type="slidenum">
              <a:rPr lang="en-ZA" smtClean="0"/>
              <a:pPr>
                <a:defRPr/>
              </a:pPr>
              <a:t>10</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DWA Slide Master.jpg"/>
          <p:cNvPicPr>
            <a:picLocks noChangeAspect="1"/>
          </p:cNvPicPr>
          <p:nvPr/>
        </p:nvPicPr>
        <p:blipFill>
          <a:blip r:embed="rId2"/>
          <a:srcRect/>
          <a:stretch>
            <a:fillRect/>
          </a:stretch>
        </p:blipFill>
        <p:spPr bwMode="auto">
          <a:xfrm>
            <a:off x="0" y="12700"/>
            <a:ext cx="9144000" cy="68326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3E0D8858-0FC5-4784-B896-CE45644F62B7}"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07E7E03A-FE7A-4125-AD1A-11A924E32749}" type="slidenum">
              <a:rPr lang="en-ZA"/>
              <a:pPr>
                <a:defRPr/>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5885AE-5EE9-44D5-8D89-1DCCDDAD4874}"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33F2B564-2F93-44BB-BAFB-D53B57A3571C}"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EBEDDA-41B8-4319-9C54-C4AF371F0DAB}"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95E13D1F-7B9E-431B-BEAA-BF947E4475DF}" type="slidenum">
              <a:rPr lang="en-ZA"/>
              <a:pPr>
                <a:defRPr/>
              </a:pPr>
              <a:t>‹#›</a:t>
            </a:fld>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457200" y="1600200"/>
            <a:ext cx="8229600" cy="4525963"/>
          </a:xfrm>
        </p:spPr>
        <p:txBody>
          <a:bodyPr/>
          <a:lstStyle/>
          <a:p>
            <a:pPr lvl="0"/>
            <a:endParaRPr lang="en-ZA" noProof="0"/>
          </a:p>
        </p:txBody>
      </p:sp>
      <p:sp>
        <p:nvSpPr>
          <p:cNvPr id="4" name="Date Placeholder 3"/>
          <p:cNvSpPr>
            <a:spLocks noGrp="1"/>
          </p:cNvSpPr>
          <p:nvPr>
            <p:ph type="dt" sz="half" idx="10"/>
          </p:nvPr>
        </p:nvSpPr>
        <p:spPr/>
        <p:txBody>
          <a:bodyPr/>
          <a:lstStyle>
            <a:lvl1pPr>
              <a:defRPr/>
            </a:lvl1pPr>
          </a:lstStyle>
          <a:p>
            <a:pPr>
              <a:defRPr/>
            </a:pPr>
            <a:fld id="{65494F4A-4E99-4116-A3E5-7C428F755C65}"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45046361-B16D-4AD0-A35C-5088B7E19D46}" type="slidenum">
              <a:rPr lang="en-ZA"/>
              <a:pPr>
                <a:defRPr/>
              </a:pPr>
              <a:t>‹#›</a:t>
            </a:fld>
            <a:endParaRPr lang="en-Z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SmartArt Placeholder 2"/>
          <p:cNvSpPr>
            <a:spLocks noGrp="1"/>
          </p:cNvSpPr>
          <p:nvPr>
            <p:ph type="dgm" idx="1"/>
          </p:nvPr>
        </p:nvSpPr>
        <p:spPr>
          <a:xfrm>
            <a:off x="457200" y="1600200"/>
            <a:ext cx="8229600" cy="4525963"/>
          </a:xfrm>
        </p:spPr>
        <p:txBody>
          <a:bodyPr/>
          <a:lstStyle/>
          <a:p>
            <a:pPr lvl="0"/>
            <a:endParaRPr lang="en-Z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E50C6B-2041-4E0A-8248-35BEA5E125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EDF15F1-6C62-4FE5-8F15-5A0AC312FBA1}"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06BE32D7-5E50-405A-A7BB-4BD7772F3FAF}"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907C046-80A1-4E03-A4C4-B61A7607608A}" type="datetime1">
              <a:rPr lang="en-US"/>
              <a:pPr>
                <a:defRPr/>
              </a:pPr>
              <a:t>12/3/2013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2D65705F-8886-4F25-976A-17E096B9718C}" type="slidenum">
              <a:rPr lang="en-ZA"/>
              <a:pPr>
                <a:defRPr/>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D2A3C0-ACA3-486D-BF10-6B4C8AAF63B8}"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0BD9FF43-39B6-4911-ABE2-56D5B17FDAF0}"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3307FB-A643-4A3F-9829-C9A8C104B652}" type="datetime1">
              <a:rPr lang="en-US"/>
              <a:pPr>
                <a:defRPr/>
              </a:pPr>
              <a:t>12/3/2013</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D4191073-F9A7-4793-A1E8-8472BEC1A5B6}"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38C563-A626-4DDE-ACBF-29959B368C82}" type="datetime1">
              <a:rPr lang="en-US"/>
              <a:pPr>
                <a:defRPr/>
              </a:pPr>
              <a:t>12/3/2013</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B202462A-E9D6-424F-BC42-A5DDB7CAB195}"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30178FB-AB88-4F56-A6C1-E20121EB6D9B}" type="datetime1">
              <a:rPr lang="en-US"/>
              <a:pPr>
                <a:defRPr/>
              </a:pPr>
              <a:t>12/3/2013</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E80F4C96-D403-458B-A448-0F56074653AC}"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72F1A4-A345-4791-B630-EF4640FB7CF8}"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2BFDD4AC-D363-4146-8E73-EB9C7EFB7E94}"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D9D29A-2101-4247-8FB6-13DAD457CB71}" type="datetime1">
              <a:rPr lang="en-US"/>
              <a:pPr>
                <a:defRPr/>
              </a:pPr>
              <a:t>12/3/2013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2EA5426D-5EB0-40AE-BE06-73D8493E06A4}"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8260401-210C-4027-B5E5-6BC5349935DB}" type="datetime1">
              <a:rPr lang="en-US"/>
              <a:pPr>
                <a:defRPr/>
              </a:pPr>
              <a:t>12/3/2013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ZA"/>
          </a:p>
        </p:txBody>
      </p:sp>
      <p:pic>
        <p:nvPicPr>
          <p:cNvPr id="1030" name="Picture 6" descr="DWA Slide Master.jpg"/>
          <p:cNvPicPr>
            <a:picLocks noChangeAspect="1"/>
          </p:cNvPicPr>
          <p:nvPr/>
        </p:nvPicPr>
        <p:blipFill>
          <a:blip r:embed="rId15"/>
          <a:srcRect/>
          <a:stretch>
            <a:fillRect/>
          </a:stretch>
        </p:blipFill>
        <p:spPr bwMode="auto">
          <a:xfrm>
            <a:off x="0" y="12700"/>
            <a:ext cx="9144000" cy="6832600"/>
          </a:xfrm>
          <a:prstGeom prst="rect">
            <a:avLst/>
          </a:prstGeom>
          <a:noFill/>
          <a:ln w="9525">
            <a:noFill/>
            <a:miter lim="800000"/>
            <a:headEnd/>
            <a:tailEnd/>
          </a:ln>
        </p:spPr>
      </p:pic>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09AFB3B-EB9D-4D03-9445-C2730BCAE0F5}"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816"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7"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DELEGATION%20TABLE.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p:cNvSpPr>
          <p:nvPr/>
        </p:nvSpPr>
        <p:spPr bwMode="auto">
          <a:xfrm>
            <a:off x="457200" y="838200"/>
            <a:ext cx="8435975" cy="3048000"/>
          </a:xfrm>
          <a:prstGeom prst="rect">
            <a:avLst/>
          </a:prstGeom>
          <a:noFill/>
          <a:ln w="9525">
            <a:noFill/>
            <a:miter lim="800000"/>
            <a:headEnd/>
            <a:tailEnd/>
          </a:ln>
        </p:spPr>
        <p:txBody>
          <a:bodyPr anchor="ctr"/>
          <a:lstStyle/>
          <a:p>
            <a:pPr algn="ctr"/>
            <a:endParaRPr lang="en-GB" sz="2800" b="1" dirty="0" smtClean="0">
              <a:solidFill>
                <a:srgbClr val="17375E"/>
              </a:solidFill>
            </a:endParaRPr>
          </a:p>
          <a:p>
            <a:pPr algn="ctr"/>
            <a:endParaRPr lang="en-GB" sz="2800" b="1" dirty="0" smtClean="0">
              <a:solidFill>
                <a:srgbClr val="17375E"/>
              </a:solidFill>
            </a:endParaRPr>
          </a:p>
          <a:p>
            <a:pPr algn="ctr"/>
            <a:endParaRPr lang="en-GB" sz="2800" dirty="0">
              <a:solidFill>
                <a:schemeClr val="tx2"/>
              </a:solidFill>
            </a:endParaRPr>
          </a:p>
        </p:txBody>
      </p:sp>
      <p:sp>
        <p:nvSpPr>
          <p:cNvPr id="3" name="Title 1"/>
          <p:cNvSpPr>
            <a:spLocks/>
          </p:cNvSpPr>
          <p:nvPr/>
        </p:nvSpPr>
        <p:spPr bwMode="auto">
          <a:xfrm>
            <a:off x="1089025" y="3200400"/>
            <a:ext cx="7216775" cy="1600200"/>
          </a:xfrm>
          <a:prstGeom prst="rect">
            <a:avLst/>
          </a:prstGeom>
          <a:noFill/>
          <a:ln w="9525">
            <a:noFill/>
            <a:miter lim="800000"/>
            <a:headEnd/>
            <a:tailEnd/>
          </a:ln>
        </p:spPr>
        <p:txBody>
          <a:bodyPr anchor="ctr"/>
          <a:lstStyle/>
          <a:p>
            <a:pPr algn="ctr">
              <a:defRPr/>
            </a:pPr>
            <a:endParaRPr lang="en-ZA" sz="2800" dirty="0">
              <a:solidFill>
                <a:schemeClr val="bg2">
                  <a:lumMod val="50000"/>
                </a:schemeClr>
              </a:solidFill>
            </a:endParaRPr>
          </a:p>
        </p:txBody>
      </p:sp>
      <p:sp>
        <p:nvSpPr>
          <p:cNvPr id="5" name="Rectangle 4"/>
          <p:cNvSpPr/>
          <p:nvPr/>
        </p:nvSpPr>
        <p:spPr>
          <a:xfrm>
            <a:off x="304800" y="609600"/>
            <a:ext cx="8610600" cy="5016758"/>
          </a:xfrm>
          <a:prstGeom prst="rect">
            <a:avLst/>
          </a:prstGeom>
        </p:spPr>
        <p:txBody>
          <a:bodyPr wrap="square">
            <a:spAutoFit/>
          </a:bodyPr>
          <a:lstStyle/>
          <a:p>
            <a:r>
              <a:rPr lang="en-ZA" sz="3200" b="1" dirty="0" smtClean="0">
                <a:latin typeface="+mn-lt"/>
                <a:cs typeface="Aharoni" pitchFamily="2" charset="-79"/>
              </a:rPr>
              <a:t>NATIONAL STEERING COMMITTEE 					MEETING</a:t>
            </a:r>
            <a:br>
              <a:rPr lang="en-ZA" sz="3200" b="1" dirty="0" smtClean="0">
                <a:latin typeface="+mn-lt"/>
                <a:cs typeface="Aharoni" pitchFamily="2" charset="-79"/>
              </a:rPr>
            </a:br>
            <a:r>
              <a:rPr lang="en-ZA" sz="3200" b="1" dirty="0" smtClean="0">
                <a:latin typeface="+mn-lt"/>
                <a:cs typeface="Aharoni" pitchFamily="2" charset="-79"/>
              </a:rPr>
              <a:t/>
            </a:r>
            <a:br>
              <a:rPr lang="en-ZA" sz="3200" b="1" dirty="0" smtClean="0">
                <a:latin typeface="+mn-lt"/>
                <a:cs typeface="Aharoni" pitchFamily="2" charset="-79"/>
              </a:rPr>
            </a:br>
            <a:r>
              <a:rPr lang="en-ZA" sz="3200" b="1" dirty="0" smtClean="0">
                <a:latin typeface="+mn-lt"/>
                <a:cs typeface="Aharoni" pitchFamily="2" charset="-79"/>
              </a:rPr>
              <a:t>MONITORING AND INFORMATION SYSTEMS AND FUNCTIONS AND DELEGATIONS FOR CMAs TASK TEAMS</a:t>
            </a:r>
            <a:br>
              <a:rPr lang="en-ZA" sz="3200" b="1" dirty="0" smtClean="0">
                <a:latin typeface="+mn-lt"/>
                <a:cs typeface="Aharoni" pitchFamily="2" charset="-79"/>
              </a:rPr>
            </a:br>
            <a:r>
              <a:rPr lang="en-ZA" sz="3200" b="1" dirty="0" smtClean="0">
                <a:latin typeface="+mn-lt"/>
                <a:cs typeface="Aharoni" pitchFamily="2" charset="-79"/>
              </a:rPr>
              <a:t/>
            </a:r>
            <a:br>
              <a:rPr lang="en-ZA" sz="3200" b="1" dirty="0" smtClean="0">
                <a:latin typeface="+mn-lt"/>
                <a:cs typeface="Aharoni" pitchFamily="2" charset="-79"/>
              </a:rPr>
            </a:br>
            <a:r>
              <a:rPr lang="en-ZA" sz="3200" b="1" dirty="0" smtClean="0">
                <a:latin typeface="+mn-lt"/>
                <a:cs typeface="Aharoni" pitchFamily="2" charset="-79"/>
              </a:rPr>
              <a:t>		03 DECEMBER 2013</a:t>
            </a:r>
          </a:p>
          <a:p>
            <a:endParaRPr lang="en-ZA" sz="3200" b="1" dirty="0" smtClean="0">
              <a:latin typeface="+mn-lt"/>
              <a:cs typeface="Aharoni" pitchFamily="2" charset="-79"/>
            </a:endParaRPr>
          </a:p>
          <a:p>
            <a:r>
              <a:rPr lang="en-ZA" sz="3200" b="1" dirty="0" smtClean="0">
                <a:latin typeface="+mn-lt"/>
                <a:cs typeface="Aharoni" pitchFamily="2" charset="-79"/>
              </a:rPr>
              <a:t>   PROTEA HOTEL OR TAMBO AIRPORT</a:t>
            </a:r>
            <a:endParaRPr lang="en-ZA" sz="3200" b="1" dirty="0">
              <a:latin typeface="+mn-lt"/>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rmAutofit fontScale="90000"/>
          </a:bodyPr>
          <a:lstStyle/>
          <a:p>
            <a:r>
              <a:rPr lang="en-ZA" b="1" dirty="0" smtClean="0"/>
              <a:t>CMA STARTER PACK</a:t>
            </a:r>
            <a:endParaRPr lang="en-ZA" b="1" dirty="0"/>
          </a:p>
        </p:txBody>
      </p:sp>
      <p:sp>
        <p:nvSpPr>
          <p:cNvPr id="3" name="Content Placeholder 2"/>
          <p:cNvSpPr>
            <a:spLocks noGrp="1"/>
          </p:cNvSpPr>
          <p:nvPr>
            <p:ph idx="1"/>
          </p:nvPr>
        </p:nvSpPr>
        <p:spPr>
          <a:xfrm>
            <a:off x="457200" y="1219200"/>
            <a:ext cx="8229600" cy="4419600"/>
          </a:xfrm>
        </p:spPr>
        <p:txBody>
          <a:bodyPr/>
          <a:lstStyle/>
          <a:p>
            <a:pPr>
              <a:buFont typeface="Arial" pitchFamily="34" charset="0"/>
              <a:buChar char="•"/>
            </a:pPr>
            <a:r>
              <a:rPr lang="en-US" sz="2400" dirty="0" smtClean="0"/>
              <a:t>The development of a starter pack is in process.</a:t>
            </a:r>
          </a:p>
          <a:p>
            <a:pPr>
              <a:buFont typeface="Arial" pitchFamily="34" charset="0"/>
              <a:buChar char="•"/>
            </a:pPr>
            <a:r>
              <a:rPr lang="en-GB" sz="2400" dirty="0" smtClean="0"/>
              <a:t>The starter pack will provide generic policies/guidelines/best practice and systems to enable quicker functionality to CMAs.</a:t>
            </a:r>
            <a:endParaRPr lang="en-US" sz="2400" dirty="0" smtClean="0"/>
          </a:p>
          <a:p>
            <a:pPr>
              <a:buFont typeface="Arial" pitchFamily="34" charset="0"/>
              <a:buChar char="•"/>
            </a:pPr>
            <a:r>
              <a:rPr lang="en-US" sz="2400" dirty="0" smtClean="0"/>
              <a:t>Topics/ Documents that will be covered in the starter pack was presented in the last NSC: </a:t>
            </a:r>
          </a:p>
          <a:p>
            <a:pPr>
              <a:buFont typeface="Arial" pitchFamily="34" charset="0"/>
              <a:buChar char="•"/>
            </a:pPr>
            <a:r>
              <a:rPr lang="en-US" sz="2400" dirty="0" smtClean="0"/>
              <a:t>List of documents to be added to the starter pack as annexure include: </a:t>
            </a:r>
          </a:p>
          <a:p>
            <a:pPr lvl="2">
              <a:buFont typeface="Wingdings" pitchFamily="2" charset="2"/>
              <a:buChar char="ü"/>
            </a:pPr>
            <a:r>
              <a:rPr lang="en-ZA" sz="2400" dirty="0" smtClean="0"/>
              <a:t>List of relevant stakeholders and profiles</a:t>
            </a:r>
          </a:p>
          <a:p>
            <a:pPr lvl="2">
              <a:buFont typeface="Wingdings" pitchFamily="2" charset="2"/>
              <a:buChar char="ü"/>
            </a:pPr>
            <a:r>
              <a:rPr lang="en-ZA" sz="2400" dirty="0" smtClean="0"/>
              <a:t>Pricing strategy </a:t>
            </a:r>
          </a:p>
          <a:p>
            <a:pPr lvl="2">
              <a:buFont typeface="Wingdings" pitchFamily="2" charset="2"/>
              <a:buChar char="ü"/>
            </a:pPr>
            <a:endParaRPr lang="en-ZA" dirty="0" smtClean="0"/>
          </a:p>
          <a:p>
            <a:pPr lvl="2">
              <a:buFont typeface="Wingdings" pitchFamily="2" charset="2"/>
              <a:buChar char="ü"/>
            </a:pPr>
            <a:endParaRPr lang="en-ZA" dirty="0" smtClean="0"/>
          </a:p>
          <a:p>
            <a:pPr>
              <a:buFont typeface="Calibri" pitchFamily="34" charset="0"/>
              <a:buChar char="⁻"/>
            </a:pPr>
            <a:endParaRPr lang="en-US" dirty="0" smtClean="0"/>
          </a:p>
          <a:p>
            <a:pPr>
              <a:buNone/>
            </a:pPr>
            <a:endParaRPr lang="en-US" dirty="0" smtClean="0"/>
          </a:p>
          <a:p>
            <a:pPr>
              <a:buNone/>
            </a:pPr>
            <a:r>
              <a:rPr lang="en-US" dirty="0" smtClean="0"/>
              <a:t>	</a:t>
            </a:r>
          </a:p>
          <a:p>
            <a:pPr>
              <a:buNone/>
            </a:pPr>
            <a:r>
              <a:rPr lang="en-US" dirty="0" smtClean="0"/>
              <a:t>	</a:t>
            </a:r>
          </a:p>
          <a:p>
            <a:endParaRPr lang="en-ZA" dirty="0"/>
          </a:p>
        </p:txBody>
      </p:sp>
      <p:sp>
        <p:nvSpPr>
          <p:cNvPr id="4" name="Slide Number Placeholder 3"/>
          <p:cNvSpPr>
            <a:spLocks noGrp="1"/>
          </p:cNvSpPr>
          <p:nvPr>
            <p:ph type="sldNum" sz="quarter" idx="12"/>
          </p:nvPr>
        </p:nvSpPr>
        <p:spPr/>
        <p:txBody>
          <a:bodyPr/>
          <a:lstStyle/>
          <a:p>
            <a:pPr>
              <a:defRPr/>
            </a:pPr>
            <a:fld id="{9EA55703-4FCE-402F-BB54-2F51A293B9DA}" type="slidenum">
              <a:rPr lang="en-ZA" smtClean="0"/>
              <a:pPr>
                <a:defRPr/>
              </a:pPr>
              <a:t>10</a:t>
            </a:fld>
            <a:endParaRPr lang="en-Z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ZA" b="1" dirty="0" smtClean="0"/>
              <a:t>CONT...</a:t>
            </a:r>
            <a:endParaRPr lang="en-ZA" b="1" dirty="0"/>
          </a:p>
        </p:txBody>
      </p:sp>
      <p:sp>
        <p:nvSpPr>
          <p:cNvPr id="3" name="Content Placeholder 2"/>
          <p:cNvSpPr>
            <a:spLocks noGrp="1"/>
          </p:cNvSpPr>
          <p:nvPr>
            <p:ph idx="1"/>
          </p:nvPr>
        </p:nvSpPr>
        <p:spPr>
          <a:xfrm>
            <a:off x="457200" y="1143000"/>
            <a:ext cx="8229600" cy="4983163"/>
          </a:xfrm>
        </p:spPr>
        <p:txBody>
          <a:bodyPr/>
          <a:lstStyle/>
          <a:p>
            <a:pPr lvl="2">
              <a:buFont typeface="Wingdings" pitchFamily="2" charset="2"/>
              <a:buChar char="ü"/>
            </a:pPr>
            <a:r>
              <a:rPr lang="en-ZA" sz="2400" dirty="0" smtClean="0"/>
              <a:t>NWRS</a:t>
            </a:r>
          </a:p>
          <a:p>
            <a:pPr lvl="2">
              <a:buFont typeface="Wingdings" pitchFamily="2" charset="2"/>
              <a:buChar char="ü"/>
            </a:pPr>
            <a:r>
              <a:rPr lang="en-ZA" sz="2400" dirty="0" smtClean="0"/>
              <a:t>Reconciliation strategy documents</a:t>
            </a:r>
          </a:p>
          <a:p>
            <a:pPr lvl="2">
              <a:buFont typeface="Wingdings" pitchFamily="2" charset="2"/>
              <a:buChar char="ü"/>
            </a:pPr>
            <a:r>
              <a:rPr lang="en-ZA" sz="2400" dirty="0" smtClean="0"/>
              <a:t>Disaster management protocols</a:t>
            </a:r>
          </a:p>
          <a:p>
            <a:pPr lvl="2">
              <a:buFont typeface="Wingdings" pitchFamily="2" charset="2"/>
              <a:buChar char="ü"/>
            </a:pPr>
            <a:r>
              <a:rPr lang="en-ZA" sz="2400" dirty="0" smtClean="0"/>
              <a:t>Institutional roles and responsibilities</a:t>
            </a:r>
          </a:p>
          <a:p>
            <a:pPr lvl="2">
              <a:buFont typeface="Wingdings" pitchFamily="2" charset="2"/>
              <a:buChar char="ü"/>
            </a:pPr>
            <a:r>
              <a:rPr lang="en-ZA" sz="2400" dirty="0" smtClean="0"/>
              <a:t>Catchment management strategy guidelines.(need to relook at existing guideline as </a:t>
            </a:r>
          </a:p>
          <a:p>
            <a:pPr lvl="2">
              <a:buFont typeface="Wingdings" pitchFamily="2" charset="2"/>
              <a:buChar char="ü"/>
            </a:pPr>
            <a:r>
              <a:rPr lang="en-ZA" sz="2400" dirty="0" smtClean="0"/>
              <a:t>Reporting templates and timeframes aligned to NT regulations and PFMA</a:t>
            </a:r>
          </a:p>
          <a:p>
            <a:pPr lvl="2">
              <a:buFont typeface="Wingdings" pitchFamily="2" charset="2"/>
              <a:buChar char="ü"/>
            </a:pPr>
            <a:r>
              <a:rPr lang="en-ZA" sz="2400" dirty="0" smtClean="0"/>
              <a:t>Policy CMA IT/IS </a:t>
            </a:r>
            <a:r>
              <a:rPr lang="en-ZA" sz="2400" dirty="0" err="1" smtClean="0"/>
              <a:t>vers</a:t>
            </a:r>
            <a:r>
              <a:rPr lang="en-ZA" sz="2400" dirty="0" smtClean="0"/>
              <a:t> 3 and SITA contract pricing</a:t>
            </a:r>
          </a:p>
          <a:p>
            <a:pPr lvl="2">
              <a:buFont typeface="Wingdings" pitchFamily="2" charset="2"/>
              <a:buChar char="ü"/>
            </a:pPr>
            <a:r>
              <a:rPr lang="en-ZA" sz="2400" dirty="0" smtClean="0"/>
              <a:t>First draft agenda for GB</a:t>
            </a:r>
          </a:p>
          <a:p>
            <a:pPr>
              <a:buNone/>
            </a:pPr>
            <a:endParaRPr lang="en-ZA" dirty="0"/>
          </a:p>
        </p:txBody>
      </p:sp>
      <p:sp>
        <p:nvSpPr>
          <p:cNvPr id="4" name="Slide Number Placeholder 3"/>
          <p:cNvSpPr>
            <a:spLocks noGrp="1"/>
          </p:cNvSpPr>
          <p:nvPr>
            <p:ph type="sldNum" sz="quarter" idx="12"/>
          </p:nvPr>
        </p:nvSpPr>
        <p:spPr/>
        <p:txBody>
          <a:bodyPr/>
          <a:lstStyle/>
          <a:p>
            <a:pPr>
              <a:defRPr/>
            </a:pPr>
            <a:fld id="{9EA55703-4FCE-402F-BB54-2F51A293B9DA}" type="slidenum">
              <a:rPr lang="en-ZA" smtClean="0"/>
              <a:pPr>
                <a:defRPr/>
              </a:pPr>
              <a:t>11</a:t>
            </a:fld>
            <a:endParaRPr lang="en-Z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ZA" dirty="0" smtClean="0"/>
              <a:t>Progress and Way Forward </a:t>
            </a:r>
            <a:endParaRPr lang="en-ZA" dirty="0"/>
          </a:p>
        </p:txBody>
      </p:sp>
      <p:sp>
        <p:nvSpPr>
          <p:cNvPr id="4" name="Flowchart: Process 3"/>
          <p:cNvSpPr/>
          <p:nvPr/>
        </p:nvSpPr>
        <p:spPr>
          <a:xfrm>
            <a:off x="3048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Task Team Established  </a:t>
            </a:r>
          </a:p>
        </p:txBody>
      </p:sp>
      <p:sp>
        <p:nvSpPr>
          <p:cNvPr id="6" name="Flowchart: Process 5"/>
          <p:cNvSpPr/>
          <p:nvPr/>
        </p:nvSpPr>
        <p:spPr>
          <a:xfrm>
            <a:off x="25146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TOR</a:t>
            </a:r>
            <a:endParaRPr lang="en-ZA" dirty="0">
              <a:solidFill>
                <a:schemeClr val="tx1"/>
              </a:solidFill>
            </a:endParaRPr>
          </a:p>
        </p:txBody>
      </p:sp>
      <p:sp>
        <p:nvSpPr>
          <p:cNvPr id="7" name="Flowchart: Process 6"/>
          <p:cNvSpPr/>
          <p:nvPr/>
        </p:nvSpPr>
        <p:spPr>
          <a:xfrm>
            <a:off x="46482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Info Gathering</a:t>
            </a:r>
            <a:endParaRPr lang="en-ZA" dirty="0">
              <a:solidFill>
                <a:schemeClr val="tx1"/>
              </a:solidFill>
            </a:endParaRPr>
          </a:p>
        </p:txBody>
      </p:sp>
      <p:sp>
        <p:nvSpPr>
          <p:cNvPr id="8" name="Flowchart: Process 7"/>
          <p:cNvSpPr/>
          <p:nvPr/>
        </p:nvSpPr>
        <p:spPr>
          <a:xfrm>
            <a:off x="69342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High level </a:t>
            </a:r>
            <a:r>
              <a:rPr lang="en-ZA" dirty="0" smtClean="0">
                <a:solidFill>
                  <a:schemeClr val="tx1"/>
                </a:solidFill>
              </a:rPr>
              <a:t>functions</a:t>
            </a:r>
            <a:endParaRPr lang="en-ZA" dirty="0">
              <a:solidFill>
                <a:schemeClr val="tx1"/>
              </a:solidFill>
            </a:endParaRPr>
          </a:p>
        </p:txBody>
      </p:sp>
      <p:sp>
        <p:nvSpPr>
          <p:cNvPr id="9" name="Flowchart: Process 8"/>
          <p:cNvSpPr/>
          <p:nvPr/>
        </p:nvSpPr>
        <p:spPr>
          <a:xfrm>
            <a:off x="7010400" y="2438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Business case input requirements</a:t>
            </a:r>
            <a:endParaRPr lang="en-ZA" dirty="0">
              <a:solidFill>
                <a:schemeClr val="tx1"/>
              </a:solidFill>
            </a:endParaRPr>
          </a:p>
        </p:txBody>
      </p:sp>
      <p:sp>
        <p:nvSpPr>
          <p:cNvPr id="10" name="Flowchart: Process 9"/>
          <p:cNvSpPr/>
          <p:nvPr/>
        </p:nvSpPr>
        <p:spPr>
          <a:xfrm>
            <a:off x="4648200" y="2438400"/>
            <a:ext cx="1752600" cy="11430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Critical success factors/ enablers</a:t>
            </a:r>
            <a:endParaRPr lang="en-ZA" dirty="0">
              <a:solidFill>
                <a:schemeClr val="tx1"/>
              </a:solidFill>
            </a:endParaRPr>
          </a:p>
        </p:txBody>
      </p:sp>
      <p:sp>
        <p:nvSpPr>
          <p:cNvPr id="11" name="Flowchart: Process 10"/>
          <p:cNvSpPr/>
          <p:nvPr/>
        </p:nvSpPr>
        <p:spPr>
          <a:xfrm>
            <a:off x="2514600" y="2438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Systems relating to info</a:t>
            </a:r>
            <a:endParaRPr lang="en-ZA" dirty="0">
              <a:solidFill>
                <a:schemeClr val="tx1"/>
              </a:solidFill>
            </a:endParaRPr>
          </a:p>
        </p:txBody>
      </p:sp>
      <p:sp>
        <p:nvSpPr>
          <p:cNvPr id="12" name="Flowchart: Process 11"/>
          <p:cNvSpPr/>
          <p:nvPr/>
        </p:nvSpPr>
        <p:spPr>
          <a:xfrm>
            <a:off x="304800" y="2438400"/>
            <a:ext cx="1600200" cy="10668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Info/ delegations aligned </a:t>
            </a:r>
            <a:r>
              <a:rPr lang="en-ZA" dirty="0" smtClean="0">
                <a:solidFill>
                  <a:schemeClr val="tx1"/>
                </a:solidFill>
              </a:rPr>
              <a:t>to functions</a:t>
            </a:r>
            <a:endParaRPr lang="en-ZA" dirty="0">
              <a:solidFill>
                <a:schemeClr val="tx1"/>
              </a:solidFill>
            </a:endParaRPr>
          </a:p>
        </p:txBody>
      </p:sp>
      <p:sp>
        <p:nvSpPr>
          <p:cNvPr id="13" name="Flowchart: Process 12"/>
          <p:cNvSpPr/>
          <p:nvPr/>
        </p:nvSpPr>
        <p:spPr>
          <a:xfrm>
            <a:off x="282524" y="405032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Processes, roles </a:t>
            </a:r>
            <a:endParaRPr lang="en-ZA" dirty="0">
              <a:solidFill>
                <a:schemeClr val="tx1"/>
              </a:solidFill>
            </a:endParaRPr>
          </a:p>
        </p:txBody>
      </p:sp>
      <p:sp>
        <p:nvSpPr>
          <p:cNvPr id="14" name="Flowchart: Process 13"/>
          <p:cNvSpPr/>
          <p:nvPr/>
        </p:nvSpPr>
        <p:spPr>
          <a:xfrm>
            <a:off x="2540388" y="4064388"/>
            <a:ext cx="17526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Dependencies</a:t>
            </a:r>
            <a:endParaRPr lang="en-ZA" dirty="0">
              <a:solidFill>
                <a:schemeClr val="tx1"/>
              </a:solidFill>
            </a:endParaRPr>
          </a:p>
        </p:txBody>
      </p:sp>
      <p:sp>
        <p:nvSpPr>
          <p:cNvPr id="15" name="Flowchart: Process 14"/>
          <p:cNvSpPr/>
          <p:nvPr/>
        </p:nvSpPr>
        <p:spPr>
          <a:xfrm>
            <a:off x="4876800" y="4114800"/>
            <a:ext cx="1600200" cy="990600"/>
          </a:xfrm>
          <a:prstGeom prst="flowChartProcess">
            <a:avLst/>
          </a:prstGeom>
          <a:solidFill>
            <a:schemeClr val="accent1"/>
          </a:solidFill>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Alignment to </a:t>
            </a:r>
            <a:r>
              <a:rPr lang="en-ZA" dirty="0" smtClean="0">
                <a:solidFill>
                  <a:schemeClr val="tx1"/>
                </a:solidFill>
              </a:rPr>
              <a:t> </a:t>
            </a:r>
            <a:r>
              <a:rPr lang="en-ZA" dirty="0" smtClean="0">
                <a:solidFill>
                  <a:schemeClr val="tx1"/>
                </a:solidFill>
              </a:rPr>
              <a:t>task teams</a:t>
            </a:r>
            <a:endParaRPr lang="en-ZA" dirty="0">
              <a:solidFill>
                <a:schemeClr val="tx1"/>
              </a:solidFill>
            </a:endParaRPr>
          </a:p>
        </p:txBody>
      </p:sp>
      <p:sp>
        <p:nvSpPr>
          <p:cNvPr id="16" name="Flowchart: Process 15"/>
          <p:cNvSpPr/>
          <p:nvPr/>
        </p:nvSpPr>
        <p:spPr>
          <a:xfrm>
            <a:off x="7010400" y="4114800"/>
            <a:ext cx="1600200" cy="990600"/>
          </a:xfrm>
          <a:prstGeom prst="flowChartProcess">
            <a:avLst/>
          </a:prstGeom>
          <a:solidFill>
            <a:schemeClr val="accent1"/>
          </a:solidFill>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Input to business case</a:t>
            </a:r>
            <a:endParaRPr lang="en-ZA" dirty="0">
              <a:solidFill>
                <a:schemeClr val="tx1"/>
              </a:solidFill>
            </a:endParaRPr>
          </a:p>
        </p:txBody>
      </p:sp>
      <p:sp>
        <p:nvSpPr>
          <p:cNvPr id="17" name="Flowchart: Process 16"/>
          <p:cNvSpPr/>
          <p:nvPr/>
        </p:nvSpPr>
        <p:spPr>
          <a:xfrm>
            <a:off x="381000" y="5647008"/>
            <a:ext cx="1600200" cy="990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Test </a:t>
            </a:r>
            <a:endParaRPr lang="en-ZA" dirty="0">
              <a:solidFill>
                <a:schemeClr val="tx1"/>
              </a:solidFill>
            </a:endParaRPr>
          </a:p>
        </p:txBody>
      </p:sp>
      <p:sp>
        <p:nvSpPr>
          <p:cNvPr id="18" name="Flowchart: Process 17"/>
          <p:cNvSpPr/>
          <p:nvPr/>
        </p:nvSpPr>
        <p:spPr>
          <a:xfrm>
            <a:off x="2667000" y="5618872"/>
            <a:ext cx="1600200" cy="990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Refine and finalise</a:t>
            </a:r>
            <a:endParaRPr lang="en-ZA" dirty="0">
              <a:solidFill>
                <a:schemeClr val="tx1"/>
              </a:solidFill>
            </a:endParaRPr>
          </a:p>
        </p:txBody>
      </p:sp>
      <p:sp>
        <p:nvSpPr>
          <p:cNvPr id="19" name="Flowchart: Process 18"/>
          <p:cNvSpPr/>
          <p:nvPr/>
        </p:nvSpPr>
        <p:spPr>
          <a:xfrm>
            <a:off x="4953000" y="5638800"/>
            <a:ext cx="1752600" cy="990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Support implementation</a:t>
            </a:r>
            <a:endParaRPr lang="en-ZA" dirty="0">
              <a:solidFill>
                <a:schemeClr val="tx1"/>
              </a:solidFill>
            </a:endParaRPr>
          </a:p>
        </p:txBody>
      </p:sp>
      <p:sp>
        <p:nvSpPr>
          <p:cNvPr id="20" name="Right Arrow 19"/>
          <p:cNvSpPr/>
          <p:nvPr/>
        </p:nvSpPr>
        <p:spPr>
          <a:xfrm>
            <a:off x="1981200" y="1219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1" name="Right Arrow 20"/>
          <p:cNvSpPr/>
          <p:nvPr/>
        </p:nvSpPr>
        <p:spPr>
          <a:xfrm>
            <a:off x="4114800" y="1219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2" name="Right Arrow 21"/>
          <p:cNvSpPr/>
          <p:nvPr/>
        </p:nvSpPr>
        <p:spPr>
          <a:xfrm>
            <a:off x="6324600" y="1219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Right Arrow 22"/>
          <p:cNvSpPr/>
          <p:nvPr/>
        </p:nvSpPr>
        <p:spPr>
          <a:xfrm>
            <a:off x="4343400" y="5827544"/>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4" name="Right Arrow 23"/>
          <p:cNvSpPr/>
          <p:nvPr/>
        </p:nvSpPr>
        <p:spPr>
          <a:xfrm>
            <a:off x="2077328" y="58674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5" name="Right Arrow 24"/>
          <p:cNvSpPr/>
          <p:nvPr/>
        </p:nvSpPr>
        <p:spPr>
          <a:xfrm>
            <a:off x="6477000" y="44196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6" name="Right Arrow 25"/>
          <p:cNvSpPr/>
          <p:nvPr/>
        </p:nvSpPr>
        <p:spPr>
          <a:xfrm>
            <a:off x="4335192" y="4389116"/>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7" name="Right Arrow 26"/>
          <p:cNvSpPr/>
          <p:nvPr/>
        </p:nvSpPr>
        <p:spPr>
          <a:xfrm>
            <a:off x="1958924" y="435512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8" name="Right Arrow 27"/>
          <p:cNvSpPr/>
          <p:nvPr/>
        </p:nvSpPr>
        <p:spPr>
          <a:xfrm>
            <a:off x="6477000" y="25908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9" name="Right Arrow 28"/>
          <p:cNvSpPr/>
          <p:nvPr/>
        </p:nvSpPr>
        <p:spPr>
          <a:xfrm>
            <a:off x="4114800" y="2743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0" name="Right Arrow 29"/>
          <p:cNvSpPr/>
          <p:nvPr/>
        </p:nvSpPr>
        <p:spPr>
          <a:xfrm>
            <a:off x="1981200" y="26670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35" name="Elbow Connector 34"/>
          <p:cNvCxnSpPr>
            <a:stCxn id="8" idx="2"/>
            <a:endCxn id="12" idx="0"/>
          </p:cNvCxnSpPr>
          <p:nvPr/>
        </p:nvCxnSpPr>
        <p:spPr>
          <a:xfrm rot="5400000">
            <a:off x="4152900" y="-1143000"/>
            <a:ext cx="533400" cy="6629400"/>
          </a:xfrm>
          <a:prstGeom prst="bentConnector3">
            <a:avLst>
              <a:gd name="adj1" fmla="val 50000"/>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rot="5400000">
            <a:off x="4305300" y="457200"/>
            <a:ext cx="533400" cy="6629400"/>
          </a:xfrm>
          <a:prstGeom prst="bentConnector3">
            <a:avLst>
              <a:gd name="adj1" fmla="val 50000"/>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p:nvPr/>
        </p:nvCxnSpPr>
        <p:spPr>
          <a:xfrm rot="5400000">
            <a:off x="4305300" y="2062156"/>
            <a:ext cx="533400" cy="6629400"/>
          </a:xfrm>
          <a:prstGeom prst="bentConnector3">
            <a:avLst>
              <a:gd name="adj1" fmla="val 50000"/>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RECOMMENDATIONS AND WAY FORWARD</a:t>
            </a:r>
            <a:endParaRPr lang="en-GB" b="1" dirty="0"/>
          </a:p>
        </p:txBody>
      </p:sp>
      <p:sp>
        <p:nvSpPr>
          <p:cNvPr id="3" name="Content Placeholder 2"/>
          <p:cNvSpPr>
            <a:spLocks noGrp="1"/>
          </p:cNvSpPr>
          <p:nvPr>
            <p:ph idx="1"/>
          </p:nvPr>
        </p:nvSpPr>
        <p:spPr>
          <a:xfrm>
            <a:off x="457200" y="1219200"/>
            <a:ext cx="8229600" cy="4906963"/>
          </a:xfrm>
        </p:spPr>
        <p:txBody>
          <a:bodyPr/>
          <a:lstStyle/>
          <a:p>
            <a:pPr lvl="3">
              <a:lnSpc>
                <a:spcPct val="80000"/>
              </a:lnSpc>
              <a:buNone/>
            </a:pPr>
            <a:r>
              <a:rPr lang="en-ZA" sz="2400" b="1" dirty="0" smtClean="0"/>
              <a:t>Way forward</a:t>
            </a:r>
          </a:p>
          <a:p>
            <a:pPr lvl="3">
              <a:lnSpc>
                <a:spcPct val="80000"/>
              </a:lnSpc>
              <a:buFontTx/>
              <a:buChar char="-"/>
            </a:pPr>
            <a:r>
              <a:rPr lang="en-ZA" sz="2400" dirty="0" smtClean="0"/>
              <a:t>Finalise info systems and delegation document</a:t>
            </a:r>
          </a:p>
          <a:p>
            <a:pPr lvl="3">
              <a:lnSpc>
                <a:spcPct val="80000"/>
              </a:lnSpc>
              <a:buFontTx/>
              <a:buChar char="-"/>
            </a:pPr>
            <a:r>
              <a:rPr lang="en-ZA" sz="2400" dirty="0" smtClean="0"/>
              <a:t>Resolve any outstanding </a:t>
            </a:r>
            <a:r>
              <a:rPr lang="en-ZA" sz="2400" dirty="0" smtClean="0"/>
              <a:t>challenges raised by task teams</a:t>
            </a:r>
            <a:endParaRPr lang="en-ZA" sz="2400" dirty="0" smtClean="0"/>
          </a:p>
          <a:p>
            <a:pPr lvl="4">
              <a:lnSpc>
                <a:spcPct val="80000"/>
              </a:lnSpc>
              <a:buFontTx/>
              <a:buChar char="-"/>
            </a:pPr>
            <a:r>
              <a:rPr lang="en-ZA" sz="2200" dirty="0" smtClean="0"/>
              <a:t>Administrative system queries</a:t>
            </a:r>
          </a:p>
          <a:p>
            <a:pPr lvl="4">
              <a:lnSpc>
                <a:spcPct val="80000"/>
              </a:lnSpc>
              <a:buFontTx/>
              <a:buChar char="-"/>
            </a:pPr>
            <a:r>
              <a:rPr lang="en-ZA" sz="2200" dirty="0" smtClean="0"/>
              <a:t>Archiving</a:t>
            </a:r>
          </a:p>
          <a:p>
            <a:pPr lvl="4">
              <a:lnSpc>
                <a:spcPct val="80000"/>
              </a:lnSpc>
              <a:buFontTx/>
              <a:buChar char="-"/>
            </a:pPr>
            <a:r>
              <a:rPr lang="en-ZA" sz="2200" dirty="0" smtClean="0"/>
              <a:t>WMA change implications </a:t>
            </a:r>
            <a:r>
              <a:rPr lang="en-ZA" sz="2200" dirty="0" err="1" smtClean="0"/>
              <a:t>e.g</a:t>
            </a:r>
            <a:r>
              <a:rPr lang="en-ZA" sz="2200" dirty="0" smtClean="0"/>
              <a:t> WARMS information and water use charges</a:t>
            </a:r>
          </a:p>
          <a:p>
            <a:pPr lvl="4">
              <a:lnSpc>
                <a:spcPct val="80000"/>
              </a:lnSpc>
              <a:buFontTx/>
              <a:buChar char="-"/>
            </a:pPr>
            <a:r>
              <a:rPr lang="en-ZA" sz="2200" dirty="0" smtClean="0"/>
              <a:t>Disruption of services – finalisation of transfer agreement</a:t>
            </a:r>
          </a:p>
          <a:p>
            <a:pPr lvl="4">
              <a:lnSpc>
                <a:spcPct val="80000"/>
              </a:lnSpc>
              <a:buNone/>
            </a:pPr>
            <a:r>
              <a:rPr lang="en-ZA" sz="2400" dirty="0" smtClean="0"/>
              <a:t>Recommendation</a:t>
            </a:r>
          </a:p>
          <a:p>
            <a:pPr lvl="4">
              <a:lnSpc>
                <a:spcPct val="80000"/>
              </a:lnSpc>
              <a:buFontTx/>
              <a:buChar char="-"/>
            </a:pPr>
            <a:r>
              <a:rPr lang="en-ZA" sz="2200" dirty="0" smtClean="0"/>
              <a:t>Delegation of section 35 – relating to V&amp;V CMA as IA</a:t>
            </a:r>
          </a:p>
          <a:p>
            <a:endParaRPr lang="en-GB" dirty="0"/>
          </a:p>
        </p:txBody>
      </p:sp>
      <p:sp>
        <p:nvSpPr>
          <p:cNvPr id="4" name="Slide Number Placeholder 3"/>
          <p:cNvSpPr>
            <a:spLocks noGrp="1"/>
          </p:cNvSpPr>
          <p:nvPr>
            <p:ph type="sldNum" sz="quarter" idx="12"/>
          </p:nvPr>
        </p:nvSpPr>
        <p:spPr/>
        <p:txBody>
          <a:bodyPr/>
          <a:lstStyle/>
          <a:p>
            <a:pPr>
              <a:defRPr/>
            </a:pPr>
            <a:fld id="{6977F9DF-415F-452F-B949-6195FA55BB57}" type="slidenum">
              <a:rPr lang="en-ZA" smtClean="0"/>
              <a:pPr>
                <a:defRPr/>
              </a:pPr>
              <a:t>13</a:t>
            </a:fld>
            <a:endParaRPr lang="en-Z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Thank you</a:t>
            </a:r>
            <a:endParaRPr lang="en-ZA" dirty="0"/>
          </a:p>
        </p:txBody>
      </p:sp>
      <p:sp>
        <p:nvSpPr>
          <p:cNvPr id="3" name="Subtitle 2"/>
          <p:cNvSpPr>
            <a:spLocks noGrp="1"/>
          </p:cNvSpPr>
          <p:nvPr>
            <p:ph type="subTitle" idx="1"/>
          </p:nvPr>
        </p:nvSpPr>
        <p:spPr/>
        <p:txBody>
          <a:bodyPr/>
          <a:lstStyle/>
          <a:p>
            <a:endParaRPr lang="en-Z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152400"/>
            <a:ext cx="8229600" cy="1219200"/>
          </a:xfrm>
        </p:spPr>
        <p:txBody>
          <a:bodyPr>
            <a:normAutofit/>
          </a:bodyPr>
          <a:lstStyle/>
          <a:p>
            <a:r>
              <a:rPr lang="en-GB" sz="2800" b="1" dirty="0" smtClean="0"/>
              <a:t/>
            </a:r>
            <a:br>
              <a:rPr lang="en-GB" sz="2800" b="1" dirty="0" smtClean="0"/>
            </a:br>
            <a:r>
              <a:rPr lang="en-GB" sz="3600" b="1" dirty="0" smtClean="0"/>
              <a:t>PURPOSE</a:t>
            </a:r>
            <a:r>
              <a:rPr lang="en-ZA" sz="3600" b="1" dirty="0" smtClean="0">
                <a:latin typeface="Arial" charset="0"/>
                <a:cs typeface="Arial" charset="0"/>
              </a:rPr>
              <a:t> </a:t>
            </a:r>
          </a:p>
        </p:txBody>
      </p:sp>
      <p:sp>
        <p:nvSpPr>
          <p:cNvPr id="25602" name="Content Placeholder 2"/>
          <p:cNvSpPr>
            <a:spLocks noGrp="1"/>
          </p:cNvSpPr>
          <p:nvPr>
            <p:ph idx="1"/>
          </p:nvPr>
        </p:nvSpPr>
        <p:spPr>
          <a:xfrm>
            <a:off x="457200" y="1295400"/>
            <a:ext cx="8229600" cy="4602163"/>
          </a:xfrm>
        </p:spPr>
        <p:txBody>
          <a:bodyPr/>
          <a:lstStyle/>
          <a:p>
            <a:pPr marL="609600" indent="-609600">
              <a:buFont typeface="Wingdings" pitchFamily="2" charset="2"/>
              <a:buChar char="Ø"/>
            </a:pPr>
            <a:endParaRPr lang="en-US" sz="1800" dirty="0" smtClean="0">
              <a:latin typeface="Arial" charset="0"/>
            </a:endParaRPr>
          </a:p>
          <a:p>
            <a:r>
              <a:rPr lang="en-GB" sz="3200" dirty="0" smtClean="0"/>
              <a:t>To report on the progress of the CMAs set up requirements</a:t>
            </a:r>
          </a:p>
          <a:p>
            <a:r>
              <a:rPr lang="en-GB" sz="3200" dirty="0" smtClean="0"/>
              <a:t>To give progress on the monitoring &amp; information systems and delegation of functions task </a:t>
            </a:r>
            <a:r>
              <a:rPr lang="en-GB" sz="3200" dirty="0" smtClean="0"/>
              <a:t>teams</a:t>
            </a:r>
          </a:p>
          <a:p>
            <a:r>
              <a:rPr lang="en-GB" sz="3200" dirty="0" smtClean="0"/>
              <a:t>Challenges and way forward</a:t>
            </a:r>
            <a:endParaRPr lang="en-GB" sz="3200" dirty="0" smtClean="0"/>
          </a:p>
          <a:p>
            <a:pPr>
              <a:buNone/>
            </a:pPr>
            <a:endParaRPr lang="en-GB" sz="3200" dirty="0" smtClean="0"/>
          </a:p>
          <a:p>
            <a:pPr marL="609600" indent="-609600">
              <a:buFont typeface="Wingdings" pitchFamily="2" charset="2"/>
              <a:buChar char="Ø"/>
            </a:pPr>
            <a:endParaRPr lang="en-ZA" dirty="0" smtClean="0"/>
          </a:p>
        </p:txBody>
      </p:sp>
      <p:sp>
        <p:nvSpPr>
          <p:cNvPr id="4" name="Slide Number Placeholder 3"/>
          <p:cNvSpPr>
            <a:spLocks noGrp="1"/>
          </p:cNvSpPr>
          <p:nvPr>
            <p:ph type="sldNum" sz="quarter" idx="12"/>
          </p:nvPr>
        </p:nvSpPr>
        <p:spPr/>
        <p:txBody>
          <a:bodyPr/>
          <a:lstStyle/>
          <a:p>
            <a:pPr>
              <a:defRPr/>
            </a:pPr>
            <a:fld id="{429A8DED-F06A-4404-815C-DCDF31A3C5D0}" type="slidenum">
              <a:rPr lang="en-ZA" smtClean="0"/>
              <a:pPr>
                <a:defRPr/>
              </a:pPr>
              <a:t>2</a:t>
            </a:fld>
            <a:endParaRPr lang="en-Z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ZA" dirty="0" smtClean="0"/>
              <a:t>Road Map </a:t>
            </a:r>
            <a:endParaRPr lang="en-ZA" dirty="0"/>
          </a:p>
        </p:txBody>
      </p:sp>
      <p:sp>
        <p:nvSpPr>
          <p:cNvPr id="4" name="Flowchart: Process 3"/>
          <p:cNvSpPr/>
          <p:nvPr/>
        </p:nvSpPr>
        <p:spPr>
          <a:xfrm>
            <a:off x="3048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Task Team Established  </a:t>
            </a:r>
          </a:p>
        </p:txBody>
      </p:sp>
      <p:sp>
        <p:nvSpPr>
          <p:cNvPr id="6" name="Flowchart: Process 5"/>
          <p:cNvSpPr/>
          <p:nvPr/>
        </p:nvSpPr>
        <p:spPr>
          <a:xfrm>
            <a:off x="25146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TOR</a:t>
            </a:r>
            <a:endParaRPr lang="en-ZA" dirty="0">
              <a:solidFill>
                <a:schemeClr val="tx1"/>
              </a:solidFill>
            </a:endParaRPr>
          </a:p>
        </p:txBody>
      </p:sp>
      <p:sp>
        <p:nvSpPr>
          <p:cNvPr id="7" name="Flowchart: Process 6"/>
          <p:cNvSpPr/>
          <p:nvPr/>
        </p:nvSpPr>
        <p:spPr>
          <a:xfrm>
            <a:off x="46482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Info Gathering</a:t>
            </a:r>
            <a:endParaRPr lang="en-ZA" dirty="0">
              <a:solidFill>
                <a:schemeClr val="tx1"/>
              </a:solidFill>
            </a:endParaRPr>
          </a:p>
        </p:txBody>
      </p:sp>
      <p:sp>
        <p:nvSpPr>
          <p:cNvPr id="8" name="Flowchart: Process 7"/>
          <p:cNvSpPr/>
          <p:nvPr/>
        </p:nvSpPr>
        <p:spPr>
          <a:xfrm>
            <a:off x="6934200" y="914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High level functions</a:t>
            </a:r>
            <a:endParaRPr lang="en-ZA" dirty="0">
              <a:solidFill>
                <a:schemeClr val="tx1"/>
              </a:solidFill>
            </a:endParaRPr>
          </a:p>
        </p:txBody>
      </p:sp>
      <p:sp>
        <p:nvSpPr>
          <p:cNvPr id="9" name="Flowchart: Process 8"/>
          <p:cNvSpPr/>
          <p:nvPr/>
        </p:nvSpPr>
        <p:spPr>
          <a:xfrm>
            <a:off x="7010400" y="2438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Business case input requirements</a:t>
            </a:r>
            <a:endParaRPr lang="en-ZA" dirty="0">
              <a:solidFill>
                <a:schemeClr val="tx1"/>
              </a:solidFill>
            </a:endParaRPr>
          </a:p>
        </p:txBody>
      </p:sp>
      <p:sp>
        <p:nvSpPr>
          <p:cNvPr id="10" name="Flowchart: Process 9"/>
          <p:cNvSpPr/>
          <p:nvPr/>
        </p:nvSpPr>
        <p:spPr>
          <a:xfrm>
            <a:off x="4648200" y="2438400"/>
            <a:ext cx="1752600" cy="11430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Critical success factors/ enablers</a:t>
            </a:r>
            <a:endParaRPr lang="en-ZA" dirty="0">
              <a:solidFill>
                <a:schemeClr val="tx1"/>
              </a:solidFill>
            </a:endParaRPr>
          </a:p>
        </p:txBody>
      </p:sp>
      <p:sp>
        <p:nvSpPr>
          <p:cNvPr id="11" name="Flowchart: Process 10"/>
          <p:cNvSpPr/>
          <p:nvPr/>
        </p:nvSpPr>
        <p:spPr>
          <a:xfrm>
            <a:off x="2514600" y="2438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Systems relating to info</a:t>
            </a:r>
            <a:endParaRPr lang="en-ZA" dirty="0">
              <a:solidFill>
                <a:schemeClr val="tx1"/>
              </a:solidFill>
            </a:endParaRPr>
          </a:p>
        </p:txBody>
      </p:sp>
      <p:sp>
        <p:nvSpPr>
          <p:cNvPr id="12" name="Flowchart: Process 11"/>
          <p:cNvSpPr/>
          <p:nvPr/>
        </p:nvSpPr>
        <p:spPr>
          <a:xfrm>
            <a:off x="304800" y="243840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Info / delegations aligned to functions</a:t>
            </a:r>
            <a:endParaRPr lang="en-ZA" dirty="0">
              <a:solidFill>
                <a:schemeClr val="tx1"/>
              </a:solidFill>
            </a:endParaRPr>
          </a:p>
        </p:txBody>
      </p:sp>
      <p:sp>
        <p:nvSpPr>
          <p:cNvPr id="13" name="Flowchart: Process 12"/>
          <p:cNvSpPr/>
          <p:nvPr/>
        </p:nvSpPr>
        <p:spPr>
          <a:xfrm>
            <a:off x="282524" y="4050320"/>
            <a:ext cx="16002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Processes, roles </a:t>
            </a:r>
            <a:endParaRPr lang="en-ZA" dirty="0">
              <a:solidFill>
                <a:schemeClr val="tx1"/>
              </a:solidFill>
            </a:endParaRPr>
          </a:p>
        </p:txBody>
      </p:sp>
      <p:sp>
        <p:nvSpPr>
          <p:cNvPr id="14" name="Flowchart: Process 13"/>
          <p:cNvSpPr/>
          <p:nvPr/>
        </p:nvSpPr>
        <p:spPr>
          <a:xfrm>
            <a:off x="2540388" y="4064388"/>
            <a:ext cx="1752600" cy="990600"/>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ZA" dirty="0" smtClean="0">
                <a:solidFill>
                  <a:schemeClr val="tx1"/>
                </a:solidFill>
              </a:rPr>
              <a:t>Dependencies</a:t>
            </a:r>
            <a:endParaRPr lang="en-ZA" dirty="0">
              <a:solidFill>
                <a:schemeClr val="tx1"/>
              </a:solidFill>
            </a:endParaRPr>
          </a:p>
        </p:txBody>
      </p:sp>
      <p:sp>
        <p:nvSpPr>
          <p:cNvPr id="15" name="Flowchart: Process 14"/>
          <p:cNvSpPr/>
          <p:nvPr/>
        </p:nvSpPr>
        <p:spPr>
          <a:xfrm>
            <a:off x="4876800" y="4114800"/>
            <a:ext cx="1600200" cy="990600"/>
          </a:xfrm>
          <a:prstGeom prst="flowChartProcess">
            <a:avLst/>
          </a:prstGeom>
          <a:solidFill>
            <a:schemeClr val="accent1"/>
          </a:solidFill>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Alignment of task teams</a:t>
            </a:r>
            <a:endParaRPr lang="en-ZA" dirty="0">
              <a:solidFill>
                <a:schemeClr val="tx1"/>
              </a:solidFill>
            </a:endParaRPr>
          </a:p>
        </p:txBody>
      </p:sp>
      <p:sp>
        <p:nvSpPr>
          <p:cNvPr id="16" name="Flowchart: Process 15"/>
          <p:cNvSpPr/>
          <p:nvPr/>
        </p:nvSpPr>
        <p:spPr>
          <a:xfrm>
            <a:off x="7010400" y="4114800"/>
            <a:ext cx="1600200" cy="990600"/>
          </a:xfrm>
          <a:prstGeom prst="flowChartProcess">
            <a:avLst/>
          </a:prstGeom>
          <a:solidFill>
            <a:schemeClr val="accent1"/>
          </a:solidFill>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Input to business case</a:t>
            </a:r>
            <a:endParaRPr lang="en-ZA" dirty="0">
              <a:solidFill>
                <a:schemeClr val="tx1"/>
              </a:solidFill>
            </a:endParaRPr>
          </a:p>
        </p:txBody>
      </p:sp>
      <p:sp>
        <p:nvSpPr>
          <p:cNvPr id="17" name="Flowchart: Process 16"/>
          <p:cNvSpPr/>
          <p:nvPr/>
        </p:nvSpPr>
        <p:spPr>
          <a:xfrm>
            <a:off x="381000" y="5647008"/>
            <a:ext cx="1600200" cy="990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Test </a:t>
            </a:r>
            <a:endParaRPr lang="en-ZA" dirty="0">
              <a:solidFill>
                <a:schemeClr val="tx1"/>
              </a:solidFill>
            </a:endParaRPr>
          </a:p>
        </p:txBody>
      </p:sp>
      <p:sp>
        <p:nvSpPr>
          <p:cNvPr id="18" name="Flowchart: Process 17"/>
          <p:cNvSpPr/>
          <p:nvPr/>
        </p:nvSpPr>
        <p:spPr>
          <a:xfrm>
            <a:off x="2667000" y="5618872"/>
            <a:ext cx="1600200" cy="990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Refine and finalise</a:t>
            </a:r>
            <a:endParaRPr lang="en-ZA" dirty="0">
              <a:solidFill>
                <a:schemeClr val="tx1"/>
              </a:solidFill>
            </a:endParaRPr>
          </a:p>
        </p:txBody>
      </p:sp>
      <p:sp>
        <p:nvSpPr>
          <p:cNvPr id="19" name="Flowchart: Process 18"/>
          <p:cNvSpPr/>
          <p:nvPr/>
        </p:nvSpPr>
        <p:spPr>
          <a:xfrm>
            <a:off x="4953000" y="5638800"/>
            <a:ext cx="1752600" cy="990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ZA" dirty="0" smtClean="0">
                <a:solidFill>
                  <a:schemeClr val="tx1"/>
                </a:solidFill>
              </a:rPr>
              <a:t>Support implementation</a:t>
            </a:r>
            <a:endParaRPr lang="en-ZA" dirty="0">
              <a:solidFill>
                <a:schemeClr val="tx1"/>
              </a:solidFill>
            </a:endParaRPr>
          </a:p>
        </p:txBody>
      </p:sp>
      <p:sp>
        <p:nvSpPr>
          <p:cNvPr id="20" name="Right Arrow 19"/>
          <p:cNvSpPr/>
          <p:nvPr/>
        </p:nvSpPr>
        <p:spPr>
          <a:xfrm>
            <a:off x="1981200" y="1219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1" name="Right Arrow 20"/>
          <p:cNvSpPr/>
          <p:nvPr/>
        </p:nvSpPr>
        <p:spPr>
          <a:xfrm>
            <a:off x="4114800" y="1219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2" name="Right Arrow 21"/>
          <p:cNvSpPr/>
          <p:nvPr/>
        </p:nvSpPr>
        <p:spPr>
          <a:xfrm>
            <a:off x="6324600" y="1219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Right Arrow 22"/>
          <p:cNvSpPr/>
          <p:nvPr/>
        </p:nvSpPr>
        <p:spPr>
          <a:xfrm>
            <a:off x="4343400" y="5827544"/>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4" name="Right Arrow 23"/>
          <p:cNvSpPr/>
          <p:nvPr/>
        </p:nvSpPr>
        <p:spPr>
          <a:xfrm>
            <a:off x="2077328" y="58674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5" name="Right Arrow 24"/>
          <p:cNvSpPr/>
          <p:nvPr/>
        </p:nvSpPr>
        <p:spPr>
          <a:xfrm>
            <a:off x="6477000" y="44196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6" name="Right Arrow 25"/>
          <p:cNvSpPr/>
          <p:nvPr/>
        </p:nvSpPr>
        <p:spPr>
          <a:xfrm>
            <a:off x="4335192" y="4389116"/>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7" name="Right Arrow 26"/>
          <p:cNvSpPr/>
          <p:nvPr/>
        </p:nvSpPr>
        <p:spPr>
          <a:xfrm>
            <a:off x="1958924" y="435512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8" name="Right Arrow 27"/>
          <p:cNvSpPr/>
          <p:nvPr/>
        </p:nvSpPr>
        <p:spPr>
          <a:xfrm>
            <a:off x="6477000" y="25908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9" name="Right Arrow 28"/>
          <p:cNvSpPr/>
          <p:nvPr/>
        </p:nvSpPr>
        <p:spPr>
          <a:xfrm>
            <a:off x="4114800" y="27432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0" name="Right Arrow 29"/>
          <p:cNvSpPr/>
          <p:nvPr/>
        </p:nvSpPr>
        <p:spPr>
          <a:xfrm>
            <a:off x="1981200" y="2667000"/>
            <a:ext cx="53340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35" name="Elbow Connector 34"/>
          <p:cNvCxnSpPr>
            <a:stCxn id="8" idx="2"/>
            <a:endCxn id="12" idx="0"/>
          </p:cNvCxnSpPr>
          <p:nvPr/>
        </p:nvCxnSpPr>
        <p:spPr>
          <a:xfrm rot="5400000">
            <a:off x="4152900" y="-1143000"/>
            <a:ext cx="533400" cy="6629400"/>
          </a:xfrm>
          <a:prstGeom prst="bentConnector3">
            <a:avLst>
              <a:gd name="adj1" fmla="val 50000"/>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rot="5400000">
            <a:off x="4305300" y="457200"/>
            <a:ext cx="533400" cy="6629400"/>
          </a:xfrm>
          <a:prstGeom prst="bentConnector3">
            <a:avLst>
              <a:gd name="adj1" fmla="val 50000"/>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p:nvPr/>
        </p:nvCxnSpPr>
        <p:spPr>
          <a:xfrm rot="5400000">
            <a:off x="4305300" y="2062156"/>
            <a:ext cx="533400" cy="6629400"/>
          </a:xfrm>
          <a:prstGeom prst="bentConnector3">
            <a:avLst>
              <a:gd name="adj1" fmla="val 50000"/>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Information and systems progress</a:t>
            </a:r>
            <a:endParaRPr lang="en-ZA" dirty="0"/>
          </a:p>
        </p:txBody>
      </p:sp>
      <p:sp>
        <p:nvSpPr>
          <p:cNvPr id="4" name="Title 1"/>
          <p:cNvSpPr txBox="1">
            <a:spLocks/>
          </p:cNvSpPr>
          <p:nvPr/>
        </p:nvSpPr>
        <p:spPr bwMode="auto">
          <a:xfrm>
            <a:off x="533400" y="990600"/>
            <a:ext cx="8229600" cy="457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tabLst/>
              <a:defRPr/>
            </a:pPr>
            <a:endParaRPr lang="en-ZA" sz="3200" kern="0" dirty="0" smtClean="0">
              <a:solidFill>
                <a:schemeClr val="tx2"/>
              </a:solidFill>
              <a:latin typeface="+mj-lt"/>
              <a:ea typeface="+mj-ea"/>
              <a:cs typeface="+mj-cs"/>
            </a:endParaRPr>
          </a:p>
          <a:p>
            <a:pPr marL="0" marR="0" lvl="0" indent="0" defTabSz="914400" rtl="0" eaLnBrk="0" fontAlgn="base" latinLnBrk="0" hangingPunct="0">
              <a:lnSpc>
                <a:spcPct val="100000"/>
              </a:lnSpc>
              <a:spcBef>
                <a:spcPct val="0"/>
              </a:spcBef>
              <a:spcAft>
                <a:spcPct val="0"/>
              </a:spcAft>
              <a:buClrTx/>
              <a:buSzTx/>
              <a:tabLst/>
              <a:defRPr/>
            </a:pPr>
            <a:endParaRPr lang="en-ZA" sz="3200" kern="0" dirty="0" smtClean="0">
              <a:solidFill>
                <a:schemeClr val="tx2"/>
              </a:solidFill>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defRPr/>
            </a:pPr>
            <a:r>
              <a:rPr lang="en-ZA" sz="3200" b="1" kern="0" dirty="0" smtClean="0">
                <a:solidFill>
                  <a:schemeClr val="tx2"/>
                </a:solidFill>
                <a:latin typeface="+mj-lt"/>
                <a:ea typeface="+mj-ea"/>
                <a:cs typeface="+mj-cs"/>
              </a:rPr>
              <a:t> </a:t>
            </a:r>
            <a:r>
              <a:rPr lang="en-ZA" sz="3200" b="1" kern="0" dirty="0" smtClean="0">
                <a:solidFill>
                  <a:schemeClr val="tx2"/>
                </a:solidFill>
                <a:latin typeface="+mj-lt"/>
                <a:ea typeface="+mj-ea"/>
                <a:cs typeface="+mj-cs"/>
              </a:rPr>
              <a:t>Implementation matrix developed (info gathering, existing documentation, task meetings, consultations) </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defRPr/>
            </a:pPr>
            <a:r>
              <a:rPr lang="en-ZA" sz="3200" b="1" kern="0" dirty="0" smtClean="0">
                <a:solidFill>
                  <a:schemeClr val="tx2"/>
                </a:solidFill>
                <a:latin typeface="+mj-lt"/>
                <a:ea typeface="+mj-ea"/>
                <a:cs typeface="+mj-cs"/>
              </a:rPr>
              <a:t> </a:t>
            </a:r>
            <a:r>
              <a:rPr lang="en-ZA" sz="3200" b="1" kern="0" dirty="0" smtClean="0">
                <a:solidFill>
                  <a:schemeClr val="tx2"/>
                </a:solidFill>
                <a:latin typeface="+mj-lt"/>
                <a:ea typeface="+mj-ea"/>
                <a:cs typeface="+mj-cs"/>
              </a:rPr>
              <a:t>Aligns directly with delegations therefore combined the information </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defRPr/>
            </a:pPr>
            <a:r>
              <a:rPr lang="en-ZA" sz="3200" b="1" kern="0" dirty="0" smtClean="0">
                <a:solidFill>
                  <a:schemeClr val="tx2"/>
                </a:solidFill>
                <a:latin typeface="+mj-lt"/>
                <a:ea typeface="+mj-ea"/>
                <a:cs typeface="+mj-cs"/>
              </a:rPr>
              <a:t> </a:t>
            </a:r>
            <a:r>
              <a:rPr lang="en-ZA" sz="3200" b="1" kern="0" dirty="0" smtClean="0">
                <a:solidFill>
                  <a:schemeClr val="tx2"/>
                </a:solidFill>
                <a:latin typeface="+mj-lt"/>
                <a:ea typeface="+mj-ea"/>
                <a:cs typeface="+mj-cs"/>
              </a:rPr>
              <a:t>Costing and resource allocation in progress</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defRPr/>
            </a:pPr>
            <a:r>
              <a:rPr lang="en-ZA" sz="3200" b="1" kern="0" dirty="0" smtClean="0">
                <a:solidFill>
                  <a:schemeClr val="tx2"/>
                </a:solidFill>
                <a:latin typeface="+mj-lt"/>
                <a:ea typeface="+mj-ea"/>
                <a:cs typeface="+mj-cs"/>
              </a:rPr>
              <a:t>Presentation of the document to NSC/Top Management for comment </a:t>
            </a:r>
            <a:r>
              <a:rPr lang="en-ZA" sz="3200" b="1" kern="0" dirty="0" smtClean="0">
                <a:solidFill>
                  <a:schemeClr val="tx2"/>
                </a:solidFill>
                <a:latin typeface="+mj-lt"/>
                <a:ea typeface="+mj-ea"/>
                <a:cs typeface="+mj-cs"/>
              </a:rPr>
              <a:t>– January 2014</a:t>
            </a:r>
            <a:endParaRPr lang="en-ZA" sz="3200" b="1" kern="0" dirty="0" smtClean="0">
              <a:solidFill>
                <a:schemeClr val="tx2"/>
              </a:solidFill>
            </a:endParaRPr>
          </a:p>
          <a:p>
            <a:endParaRPr lang="en-ZA" sz="3200" dirty="0" smtClean="0"/>
          </a:p>
          <a:p>
            <a:pPr marL="0" marR="0" lvl="0" indent="0" defTabSz="914400" rtl="0" eaLnBrk="0" fontAlgn="base" latinLnBrk="0" hangingPunct="0">
              <a:lnSpc>
                <a:spcPct val="100000"/>
              </a:lnSpc>
              <a:spcBef>
                <a:spcPct val="0"/>
              </a:spcBef>
              <a:spcAft>
                <a:spcPct val="0"/>
              </a:spcAft>
              <a:buClrTx/>
              <a:buSzTx/>
              <a:tabLst/>
              <a:defRPr/>
            </a:pPr>
            <a:endParaRPr lang="en-ZA" sz="3200" kern="0" dirty="0" smtClean="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17D6CCA-B655-4D77-B307-EF4088D88E50}" type="slidenum">
              <a:rPr lang="en-ZA" smtClean="0"/>
              <a:pPr>
                <a:defRPr/>
              </a:pPr>
              <a:t>5</a:t>
            </a:fld>
            <a:endParaRPr lang="en-ZA"/>
          </a:p>
        </p:txBody>
      </p:sp>
      <p:graphicFrame>
        <p:nvGraphicFramePr>
          <p:cNvPr id="5124" name="Object 4"/>
          <p:cNvGraphicFramePr>
            <a:graphicFrameLocks noChangeAspect="1"/>
          </p:cNvGraphicFramePr>
          <p:nvPr>
            <p:ph idx="4294967295"/>
          </p:nvPr>
        </p:nvGraphicFramePr>
        <p:xfrm>
          <a:off x="0" y="876381"/>
          <a:ext cx="9144000" cy="5999309"/>
        </p:xfrm>
        <a:graphic>
          <a:graphicData uri="http://schemas.openxmlformats.org/presentationml/2006/ole">
            <p:oleObj spid="_x0000_s5124" name="Slide" r:id="rId3" imgW="3444115" imgH="2583259" progId="PowerPoint.Slide.8">
              <p:embed/>
            </p:oleObj>
          </a:graphicData>
        </a:graphic>
      </p:graphicFrame>
      <p:sp>
        <p:nvSpPr>
          <p:cNvPr id="7" name="Rectangle 6"/>
          <p:cNvSpPr/>
          <p:nvPr/>
        </p:nvSpPr>
        <p:spPr>
          <a:xfrm>
            <a:off x="304800" y="381000"/>
            <a:ext cx="7315200" cy="523220"/>
          </a:xfrm>
          <a:prstGeom prst="rect">
            <a:avLst/>
          </a:prstGeom>
        </p:spPr>
        <p:txBody>
          <a:bodyPr wrap="square">
            <a:spAutoFit/>
          </a:bodyPr>
          <a:lstStyle/>
          <a:p>
            <a:r>
              <a:rPr lang="en-ZA" sz="2800" b="1" kern="0" dirty="0" smtClean="0">
                <a:latin typeface="+mn-lt"/>
              </a:rPr>
              <a:t>CMA ESTABLISHMENT PROCESS </a:t>
            </a:r>
            <a:endParaRPr lang="en-ZA" sz="2800"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57200" y="304800"/>
            <a:ext cx="8229600" cy="615950"/>
          </a:xfrm>
        </p:spPr>
        <p:txBody>
          <a:bodyPr/>
          <a:lstStyle/>
          <a:p>
            <a:pPr marL="174625" indent="3175" defTabSz="244475">
              <a:tabLst>
                <a:tab pos="87313" algn="l"/>
                <a:tab pos="177800" algn="l"/>
              </a:tabLst>
              <a:defRPr/>
            </a:pPr>
            <a:r>
              <a:rPr lang="en-US" sz="2800" dirty="0" smtClean="0">
                <a:latin typeface="+mn-lt"/>
              </a:rPr>
              <a:t/>
            </a:r>
            <a:br>
              <a:rPr lang="en-US" sz="2800" dirty="0" smtClean="0">
                <a:latin typeface="+mn-lt"/>
              </a:rPr>
            </a:br>
            <a:r>
              <a:rPr lang="en-US" sz="3200" b="1" dirty="0" smtClean="0">
                <a:latin typeface="+mn-lt"/>
              </a:rPr>
              <a:t>TRANSFER OF FUNCTIONS TO CMA</a:t>
            </a:r>
            <a:endParaRPr lang="en-GB" sz="4000" b="1" dirty="0" smtClean="0">
              <a:ea typeface="ＭＳ Ｐゴシック" pitchFamily="34" charset="-128"/>
            </a:endParaRPr>
          </a:p>
        </p:txBody>
      </p:sp>
      <p:sp>
        <p:nvSpPr>
          <p:cNvPr id="25603" name="Rectangle 9"/>
          <p:cNvSpPr>
            <a:spLocks noChangeArrowheads="1"/>
          </p:cNvSpPr>
          <p:nvPr/>
        </p:nvSpPr>
        <p:spPr bwMode="auto">
          <a:xfrm>
            <a:off x="0" y="692150"/>
            <a:ext cx="9144000" cy="7416800"/>
          </a:xfrm>
          <a:prstGeom prst="rect">
            <a:avLst/>
          </a:prstGeom>
          <a:noFill/>
          <a:ln w="9525">
            <a:noFill/>
            <a:miter lim="800000"/>
            <a:headEnd/>
            <a:tailEnd/>
          </a:ln>
        </p:spPr>
        <p:txBody>
          <a:bodyPr>
            <a:spAutoFit/>
          </a:bodyPr>
          <a:lstStyle/>
          <a:p>
            <a:pPr marL="520700" indent="-520700">
              <a:defRPr/>
            </a:pPr>
            <a:endParaRPr lang="en-GB" sz="2400" b="1" dirty="0">
              <a:latin typeface="Calibri" pitchFamily="34" charset="0"/>
            </a:endParaRPr>
          </a:p>
          <a:p>
            <a:pPr marL="520700" indent="-520700" algn="just">
              <a:defRPr/>
            </a:pPr>
            <a:r>
              <a:rPr lang="en-GB" sz="2400" b="1" dirty="0">
                <a:latin typeface="Calibri" pitchFamily="34" charset="0"/>
              </a:rPr>
              <a:t>Phase 1: Developing relationships and legitimacy </a:t>
            </a:r>
            <a:endParaRPr lang="en-US" sz="2400" b="1" dirty="0">
              <a:latin typeface="Calibri" pitchFamily="34" charset="0"/>
            </a:endParaRPr>
          </a:p>
          <a:p>
            <a:pPr marL="1143000" lvl="1" algn="just">
              <a:buFont typeface="Arial" charset="0"/>
              <a:buChar char="•"/>
              <a:defRPr/>
            </a:pPr>
            <a:r>
              <a:rPr lang="en-GB" sz="2400" dirty="0">
                <a:latin typeface="Calibri" pitchFamily="34" charset="0"/>
              </a:rPr>
              <a:t>developing administrative systems,</a:t>
            </a:r>
          </a:p>
          <a:p>
            <a:pPr marL="1143000" lvl="1" algn="just">
              <a:buFont typeface="Arial" charset="0"/>
              <a:buChar char="•"/>
              <a:defRPr/>
            </a:pPr>
            <a:r>
              <a:rPr lang="en-GB" sz="2400" dirty="0">
                <a:latin typeface="Calibri" pitchFamily="34" charset="0"/>
              </a:rPr>
              <a:t> developing a catchment management strategy, </a:t>
            </a:r>
          </a:p>
          <a:p>
            <a:pPr marL="1143000" lvl="1" algn="just">
              <a:buFont typeface="Arial" charset="0"/>
              <a:buChar char="•"/>
              <a:defRPr/>
            </a:pPr>
            <a:r>
              <a:rPr lang="en-GB" sz="2400" dirty="0">
                <a:latin typeface="Calibri" pitchFamily="34" charset="0"/>
              </a:rPr>
              <a:t>building relationships and building its profile amongst stakeholders</a:t>
            </a:r>
          </a:p>
          <a:p>
            <a:pPr lvl="1" algn="just">
              <a:buFont typeface="Arial" charset="0"/>
              <a:buChar char="•"/>
              <a:defRPr/>
            </a:pPr>
            <a:endParaRPr lang="en-GB" sz="2400" dirty="0">
              <a:latin typeface="Calibri" pitchFamily="34" charset="0"/>
            </a:endParaRPr>
          </a:p>
          <a:p>
            <a:pPr marL="520700" indent="-520700" algn="just">
              <a:defRPr/>
            </a:pPr>
            <a:r>
              <a:rPr lang="en-GB" sz="2400" b="1" dirty="0">
                <a:latin typeface="Calibri" pitchFamily="34" charset="0"/>
              </a:rPr>
              <a:t>Phase 2: Build capacity and consolidate </a:t>
            </a:r>
            <a:endParaRPr lang="en-US" sz="2400" b="1" dirty="0">
              <a:latin typeface="Calibri" pitchFamily="34" charset="0"/>
            </a:endParaRPr>
          </a:p>
          <a:p>
            <a:pPr marL="1143000" lvl="1" indent="-685800" algn="just">
              <a:buFont typeface="Arial" charset="0"/>
              <a:buChar char="•"/>
              <a:defRPr/>
            </a:pPr>
            <a:r>
              <a:rPr lang="en-GB" sz="2400" dirty="0">
                <a:latin typeface="Calibri" pitchFamily="34" charset="0"/>
              </a:rPr>
              <a:t>after the CMS has been developed </a:t>
            </a:r>
          </a:p>
          <a:p>
            <a:pPr marL="1143000" lvl="1" indent="-685800" algn="just">
              <a:buFont typeface="Arial" charset="0"/>
              <a:buChar char="•"/>
              <a:defRPr/>
            </a:pPr>
            <a:r>
              <a:rPr lang="en-GB" sz="2400" dirty="0">
                <a:latin typeface="Calibri" pitchFamily="34" charset="0"/>
              </a:rPr>
              <a:t>increase in capacity within the CMA and the undertaking of WRM</a:t>
            </a:r>
          </a:p>
          <a:p>
            <a:pPr lvl="1" algn="just">
              <a:buFont typeface="Arial" charset="0"/>
              <a:buChar char="•"/>
              <a:defRPr/>
            </a:pPr>
            <a:endParaRPr lang="en-GB" sz="2400" dirty="0">
              <a:latin typeface="Calibri" pitchFamily="34" charset="0"/>
            </a:endParaRPr>
          </a:p>
          <a:p>
            <a:pPr marL="520700" indent="-520700" algn="just">
              <a:defRPr/>
            </a:pPr>
            <a:r>
              <a:rPr lang="en-GB" sz="2400" dirty="0">
                <a:latin typeface="Calibri" pitchFamily="34" charset="0"/>
              </a:rPr>
              <a:t> </a:t>
            </a:r>
            <a:r>
              <a:rPr lang="en-GB" sz="2400" b="1" dirty="0">
                <a:latin typeface="Calibri" pitchFamily="34" charset="0"/>
              </a:rPr>
              <a:t>Phase 3: Fully functional and responsible authority </a:t>
            </a:r>
            <a:endParaRPr lang="en-US" sz="2400" b="1" dirty="0">
              <a:latin typeface="Calibri" pitchFamily="34" charset="0"/>
            </a:endParaRPr>
          </a:p>
          <a:p>
            <a:pPr marL="520700" indent="-520700">
              <a:defRPr/>
            </a:pPr>
            <a:endParaRPr lang="en-US" sz="2400" dirty="0">
              <a:latin typeface="Calibri" pitchFamily="34" charset="0"/>
            </a:endParaRPr>
          </a:p>
          <a:p>
            <a:pPr marL="520700" indent="-520700">
              <a:defRPr/>
            </a:pPr>
            <a:r>
              <a:rPr lang="en-GB" sz="2400" dirty="0">
                <a:latin typeface="Calibri" pitchFamily="34" charset="0"/>
              </a:rPr>
              <a:t> </a:t>
            </a:r>
            <a:endParaRPr lang="en-US" sz="2400" dirty="0">
              <a:latin typeface="Calibri" pitchFamily="34" charset="0"/>
            </a:endParaRPr>
          </a:p>
          <a:p>
            <a:pPr marL="520700" indent="-520700">
              <a:buFont typeface="Arial" charset="0"/>
              <a:buChar char="•"/>
              <a:defRPr/>
            </a:pPr>
            <a:endParaRPr lang="en-GB" sz="2400" dirty="0">
              <a:latin typeface="Calibri" pitchFamily="34" charset="0"/>
            </a:endParaRPr>
          </a:p>
          <a:p>
            <a:pPr marL="520700" indent="-520700">
              <a:buFontTx/>
              <a:buChar char="•"/>
              <a:defRPr/>
            </a:pPr>
            <a:endParaRPr lang="en-GB" dirty="0">
              <a:latin typeface="Calibri" pitchFamily="34" charset="0"/>
            </a:endParaRPr>
          </a:p>
          <a:p>
            <a:pPr marL="520700" indent="-520700">
              <a:buFontTx/>
              <a:buChar char="•"/>
              <a:defRPr/>
            </a:pPr>
            <a:endParaRPr lang="en-GB" dirty="0">
              <a:latin typeface="Calibri" pitchFamily="34" charset="0"/>
            </a:endParaRPr>
          </a:p>
          <a:p>
            <a:pPr marL="520700" indent="-520700">
              <a:buFontTx/>
              <a:buChar char="•"/>
              <a:defRPr/>
            </a:pPr>
            <a:endParaRPr lang="en-GB" sz="2800" dirty="0">
              <a:latin typeface="Calibri" pitchFamily="34" charset="0"/>
            </a:endParaRPr>
          </a:p>
          <a:p>
            <a:pPr marL="520700" indent="-520700">
              <a:defRPr/>
            </a:pPr>
            <a:endParaRPr lang="en-GB" sz="2800"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57200" y="0"/>
            <a:ext cx="8229600" cy="692150"/>
          </a:xfrm>
        </p:spPr>
        <p:txBody>
          <a:bodyPr/>
          <a:lstStyle/>
          <a:p>
            <a:pPr marL="174625" indent="3175" defTabSz="244475">
              <a:tabLst>
                <a:tab pos="87313" algn="l"/>
                <a:tab pos="177800" algn="l"/>
              </a:tabLst>
              <a:defRPr/>
            </a:pPr>
            <a:r>
              <a:rPr lang="en-US" sz="2800" dirty="0" smtClean="0">
                <a:latin typeface="+mn-lt"/>
              </a:rPr>
              <a:t/>
            </a:r>
            <a:br>
              <a:rPr lang="en-US" sz="2800" dirty="0" smtClean="0">
                <a:latin typeface="+mn-lt"/>
              </a:rPr>
            </a:br>
            <a:r>
              <a:rPr lang="en-GB" sz="2800" b="1" dirty="0" smtClean="0">
                <a:ea typeface="ＭＳ Ｐゴシック" pitchFamily="34" charset="-128"/>
              </a:rPr>
              <a:t>CMA FUNCTIONS</a:t>
            </a:r>
            <a:r>
              <a:rPr lang="en-GB" sz="2800" dirty="0" smtClean="0">
                <a:ea typeface="ＭＳ Ｐゴシック" pitchFamily="34" charset="-128"/>
              </a:rPr>
              <a:t/>
            </a:r>
            <a:br>
              <a:rPr lang="en-GB" sz="2800" dirty="0" smtClean="0">
                <a:ea typeface="ＭＳ Ｐゴシック" pitchFamily="34" charset="-128"/>
              </a:rPr>
            </a:br>
            <a:r>
              <a:rPr lang="en-GB" sz="2800" b="1" dirty="0" smtClean="0"/>
              <a:t>Phase 1: Developing relationships and legitimacy</a:t>
            </a:r>
            <a:endParaRPr lang="en-GB" sz="2800" b="1" dirty="0" smtClean="0">
              <a:ea typeface="ＭＳ Ｐゴシック" pitchFamily="34" charset="-128"/>
            </a:endParaRPr>
          </a:p>
        </p:txBody>
      </p:sp>
      <p:sp>
        <p:nvSpPr>
          <p:cNvPr id="45059" name="Rectangle 9"/>
          <p:cNvSpPr>
            <a:spLocks noChangeArrowheads="1"/>
          </p:cNvSpPr>
          <p:nvPr/>
        </p:nvSpPr>
        <p:spPr bwMode="auto">
          <a:xfrm>
            <a:off x="0" y="692150"/>
            <a:ext cx="9144000" cy="6678613"/>
          </a:xfrm>
          <a:prstGeom prst="rect">
            <a:avLst/>
          </a:prstGeom>
          <a:noFill/>
          <a:ln w="9525">
            <a:noFill/>
            <a:miter lim="800000"/>
            <a:headEnd/>
            <a:tailEnd/>
          </a:ln>
        </p:spPr>
        <p:txBody>
          <a:bodyPr>
            <a:spAutoFit/>
          </a:bodyPr>
          <a:lstStyle/>
          <a:p>
            <a:pPr marL="520700" indent="-520700">
              <a:buFont typeface="Arial" pitchFamily="34" charset="0"/>
              <a:buChar char="•"/>
            </a:pPr>
            <a:endParaRPr lang="en-US" sz="2400">
              <a:latin typeface="Calibri" pitchFamily="34" charset="0"/>
            </a:endParaRPr>
          </a:p>
          <a:p>
            <a:pPr marL="520700" indent="-520700">
              <a:buFont typeface="Arial" pitchFamily="34" charset="0"/>
              <a:buChar char="•"/>
            </a:pPr>
            <a:endParaRPr lang="en-US" sz="2400">
              <a:latin typeface="Calibri" pitchFamily="34" charset="0"/>
            </a:endParaRPr>
          </a:p>
          <a:p>
            <a:pPr marL="520700" indent="-520700">
              <a:buFont typeface="Arial" pitchFamily="34" charset="0"/>
              <a:buChar char="•"/>
            </a:pPr>
            <a:r>
              <a:rPr lang="en-GB" sz="2400">
                <a:latin typeface="Calibri" pitchFamily="34" charset="0"/>
              </a:rPr>
              <a:t>Advising and supporting licence applicants on the licensing process and requirements </a:t>
            </a:r>
          </a:p>
          <a:p>
            <a:pPr marL="520700" indent="-520700">
              <a:buFont typeface="Arial" pitchFamily="34" charset="0"/>
              <a:buChar char="•"/>
            </a:pPr>
            <a:endParaRPr lang="en-US" sz="2400">
              <a:latin typeface="Calibri" pitchFamily="34" charset="0"/>
            </a:endParaRPr>
          </a:p>
          <a:p>
            <a:pPr marL="520700" indent="-520700">
              <a:buFont typeface="Arial" pitchFamily="34" charset="0"/>
              <a:buChar char="•"/>
            </a:pPr>
            <a:r>
              <a:rPr lang="en-GB" sz="2400">
                <a:latin typeface="Calibri" pitchFamily="34" charset="0"/>
              </a:rPr>
              <a:t>Advising DWA on water use authorisations and licenses</a:t>
            </a:r>
          </a:p>
          <a:p>
            <a:pPr marL="520700" indent="-520700">
              <a:buFont typeface="Arial" pitchFamily="34" charset="0"/>
              <a:buChar char="•"/>
            </a:pPr>
            <a:endParaRPr lang="en-US" sz="2400">
              <a:latin typeface="Calibri" pitchFamily="34" charset="0"/>
            </a:endParaRPr>
          </a:p>
          <a:p>
            <a:pPr marL="520700" indent="-520700">
              <a:buFont typeface="Arial" pitchFamily="34" charset="0"/>
              <a:buChar char="•"/>
            </a:pPr>
            <a:r>
              <a:rPr lang="en-GB" sz="2400">
                <a:latin typeface="Calibri" pitchFamily="34" charset="0"/>
              </a:rPr>
              <a:t>Checking of water use against licence conditions and informing </a:t>
            </a:r>
          </a:p>
          <a:p>
            <a:pPr marL="520700" indent="-520700"/>
            <a:r>
              <a:rPr lang="en-GB" sz="2400">
                <a:latin typeface="Calibri" pitchFamily="34" charset="0"/>
              </a:rPr>
              <a:t>	DWA of the results where compliance enforcement is required.</a:t>
            </a:r>
          </a:p>
          <a:p>
            <a:pPr marL="520700" indent="-520700"/>
            <a:endParaRPr lang="en-US" sz="2400">
              <a:latin typeface="Calibri" pitchFamily="34" charset="0"/>
            </a:endParaRPr>
          </a:p>
          <a:p>
            <a:pPr marL="520700" indent="-520700">
              <a:buFont typeface="Arial" pitchFamily="34" charset="0"/>
              <a:buChar char="•"/>
            </a:pPr>
            <a:r>
              <a:rPr lang="en-GB" sz="2400">
                <a:latin typeface="Calibri" pitchFamily="34" charset="0"/>
              </a:rPr>
              <a:t>Validation of information submitted for registration.</a:t>
            </a:r>
          </a:p>
          <a:p>
            <a:pPr marL="520700" indent="-520700">
              <a:buFont typeface="Arial" pitchFamily="34" charset="0"/>
              <a:buChar char="•"/>
            </a:pPr>
            <a:endParaRPr lang="en-GB" sz="2400">
              <a:latin typeface="Calibri" pitchFamily="34" charset="0"/>
            </a:endParaRPr>
          </a:p>
          <a:p>
            <a:pPr marL="520700" indent="-520700">
              <a:buFont typeface="Arial" pitchFamily="34" charset="0"/>
              <a:buChar char="•"/>
            </a:pPr>
            <a:endParaRPr lang="en-US" sz="2400">
              <a:latin typeface="Calibri" pitchFamily="34" charset="0"/>
            </a:endParaRPr>
          </a:p>
          <a:p>
            <a:pPr marL="520700" indent="-520700">
              <a:buFont typeface="Arial" pitchFamily="34" charset="0"/>
              <a:buChar char="•"/>
            </a:pPr>
            <a:endParaRPr lang="en-GB" sz="2400">
              <a:latin typeface="Calibri" pitchFamily="34" charset="0"/>
            </a:endParaRPr>
          </a:p>
          <a:p>
            <a:pPr marL="520700" indent="-520700">
              <a:buFontTx/>
              <a:buChar char="•"/>
            </a:pPr>
            <a:endParaRPr lang="en-GB">
              <a:latin typeface="Calibri" pitchFamily="34" charset="0"/>
            </a:endParaRPr>
          </a:p>
          <a:p>
            <a:pPr marL="520700" indent="-520700">
              <a:buFontTx/>
              <a:buChar char="•"/>
            </a:pPr>
            <a:endParaRPr lang="en-GB">
              <a:latin typeface="Calibri" pitchFamily="34" charset="0"/>
            </a:endParaRPr>
          </a:p>
          <a:p>
            <a:pPr marL="520700" indent="-520700">
              <a:buFontTx/>
              <a:buChar char="•"/>
            </a:pPr>
            <a:endParaRPr lang="en-GB" sz="2800">
              <a:latin typeface="Calibri" pitchFamily="34" charset="0"/>
            </a:endParaRPr>
          </a:p>
          <a:p>
            <a:pPr marL="520700" indent="-520700"/>
            <a:endParaRPr lang="en-GB" sz="2800">
              <a:latin typeface="Calibri"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 CMA FUNCTIONS AFTER THE FIRST TWO YEARS</a:t>
            </a:r>
            <a:endParaRPr lang="en-ZA" b="1" dirty="0"/>
          </a:p>
        </p:txBody>
      </p:sp>
      <p:sp>
        <p:nvSpPr>
          <p:cNvPr id="3" name="Content Placeholder 2"/>
          <p:cNvSpPr>
            <a:spLocks noGrp="1"/>
          </p:cNvSpPr>
          <p:nvPr>
            <p:ph idx="1"/>
          </p:nvPr>
        </p:nvSpPr>
        <p:spPr>
          <a:xfrm>
            <a:off x="457200" y="1295400"/>
            <a:ext cx="8229600" cy="4830763"/>
          </a:xfrm>
        </p:spPr>
        <p:txBody>
          <a:bodyPr/>
          <a:lstStyle/>
          <a:p>
            <a:pPr>
              <a:buNone/>
            </a:pPr>
            <a:r>
              <a:rPr lang="en-GB" sz="2400" b="1" dirty="0" smtClean="0"/>
              <a:t>Phase 2: Build capacity and consolidate</a:t>
            </a:r>
            <a:endParaRPr lang="en-ZA" sz="2400" b="1" dirty="0" smtClean="0"/>
          </a:p>
          <a:p>
            <a:endParaRPr lang="en-ZA" sz="2400" dirty="0" smtClean="0"/>
          </a:p>
          <a:p>
            <a:r>
              <a:rPr lang="en-ZA" sz="2400" dirty="0" smtClean="0"/>
              <a:t>Water Resources Monitoring</a:t>
            </a:r>
          </a:p>
          <a:p>
            <a:r>
              <a:rPr lang="en-ZA" sz="2400" dirty="0" smtClean="0"/>
              <a:t>Disaster Management</a:t>
            </a:r>
          </a:p>
          <a:p>
            <a:r>
              <a:rPr lang="en-ZA" sz="2400" dirty="0" smtClean="0"/>
              <a:t>Water Conservation &amp;  Demand Management</a:t>
            </a:r>
          </a:p>
          <a:p>
            <a:r>
              <a:rPr lang="en-ZA" sz="2400" dirty="0" smtClean="0"/>
              <a:t>Issuing of general authorisations and limited authorisation functions</a:t>
            </a:r>
          </a:p>
          <a:p>
            <a:r>
              <a:rPr lang="en-ZA" sz="2400" dirty="0" smtClean="0"/>
              <a:t>Institutional Oversight</a:t>
            </a:r>
            <a:endParaRPr lang="en-ZA" sz="2400" dirty="0"/>
          </a:p>
        </p:txBody>
      </p:sp>
      <p:sp>
        <p:nvSpPr>
          <p:cNvPr id="4" name="Slide Number Placeholder 3"/>
          <p:cNvSpPr>
            <a:spLocks noGrp="1"/>
          </p:cNvSpPr>
          <p:nvPr>
            <p:ph type="sldNum" sz="quarter" idx="12"/>
          </p:nvPr>
        </p:nvSpPr>
        <p:spPr/>
        <p:txBody>
          <a:bodyPr/>
          <a:lstStyle/>
          <a:p>
            <a:pPr>
              <a:defRPr/>
            </a:pPr>
            <a:fld id="{06BE32D7-5E50-405A-A7BB-4BD7772F3FAF}" type="slidenum">
              <a:rPr lang="en-ZA" smtClean="0"/>
              <a:pPr>
                <a:defRPr/>
              </a:pPr>
              <a:t>8</a:t>
            </a:fld>
            <a:endParaRPr lang="en-Z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latin typeface="+mn-lt"/>
              </a:rPr>
              <a:t>FUNCTIONAL DELEGATION</a:t>
            </a:r>
            <a:endParaRPr lang="en-US" b="1" dirty="0">
              <a:latin typeface="+mn-lt"/>
            </a:endParaRPr>
          </a:p>
        </p:txBody>
      </p:sp>
      <p:sp>
        <p:nvSpPr>
          <p:cNvPr id="4" name="Content Placeholder 3"/>
          <p:cNvSpPr>
            <a:spLocks noGrp="1"/>
          </p:cNvSpPr>
          <p:nvPr>
            <p:ph idx="1"/>
          </p:nvPr>
        </p:nvSpPr>
        <p:spPr/>
        <p:txBody>
          <a:bodyPr/>
          <a:lstStyle/>
          <a:p>
            <a:pPr marL="914400" lvl="1" indent="-395288">
              <a:buFont typeface="Arial" pitchFamily="34" charset="0"/>
              <a:buChar char="•"/>
              <a:tabLst>
                <a:tab pos="519113" algn="l"/>
              </a:tabLst>
            </a:pPr>
            <a:r>
              <a:rPr lang="en-ZA" dirty="0" smtClean="0"/>
              <a:t>Draft document on CMA initial, inherent and delegated functions  and time frame,</a:t>
            </a:r>
            <a:r>
              <a:rPr lang="en-ZA" dirty="0" smtClean="0">
                <a:latin typeface="Calibri" pitchFamily="34" charset="0"/>
                <a:cs typeface="Calibri" pitchFamily="34" charset="0"/>
              </a:rPr>
              <a:t> </a:t>
            </a:r>
            <a:r>
              <a:rPr lang="en-ZA" dirty="0" smtClean="0">
                <a:latin typeface="Calibri" pitchFamily="34" charset="0"/>
                <a:cs typeface="Calibri" pitchFamily="34" charset="0"/>
                <a:hlinkClick r:id="rId2" action="ppaction://hlinkfile"/>
              </a:rPr>
              <a:t>DELEGATION TABLE.docx</a:t>
            </a:r>
            <a:r>
              <a:rPr lang="en-ZA" dirty="0" smtClean="0">
                <a:latin typeface="Calibri" pitchFamily="34" charset="0"/>
                <a:cs typeface="Calibri" pitchFamily="34" charset="0"/>
              </a:rPr>
              <a:t>  has been consulted in task team meetings and must be aligned to the proposed amended legislation </a:t>
            </a:r>
          </a:p>
          <a:p>
            <a:pPr marL="914400" lvl="1" indent="-395288">
              <a:buFont typeface="Arial" pitchFamily="34" charset="0"/>
              <a:buChar char="•"/>
              <a:tabLst>
                <a:tab pos="519113" algn="l"/>
              </a:tabLst>
            </a:pPr>
            <a:endParaRPr lang="en-ZA" dirty="0" smtClean="0">
              <a:latin typeface="Calibri" pitchFamily="34" charset="0"/>
              <a:cs typeface="Calibri" pitchFamily="34" charset="0"/>
            </a:endParaRPr>
          </a:p>
          <a:p>
            <a:pPr marL="914400" lvl="1" indent="-395288">
              <a:buFont typeface="Arial" pitchFamily="34" charset="0"/>
              <a:buChar char="•"/>
              <a:tabLst>
                <a:tab pos="519113" algn="l"/>
              </a:tabLst>
            </a:pPr>
            <a:r>
              <a:rPr lang="en-ZA" dirty="0" smtClean="0"/>
              <a:t>Alignment of the delegation and information document and development of the institutional business model is in progress – to be finalised by March 2014</a:t>
            </a:r>
          </a:p>
          <a:p>
            <a:pPr marL="914400" lvl="1" indent="-395288">
              <a:buNone/>
              <a:tabLst>
                <a:tab pos="519113" algn="l"/>
              </a:tabLst>
            </a:pPr>
            <a:endParaRPr lang="en-ZA" sz="2400" dirty="0" smtClean="0">
              <a:latin typeface="Calibri" pitchFamily="34" charset="0"/>
              <a:cs typeface="Calibri" pitchFamily="34" charset="0"/>
            </a:endParaRPr>
          </a:p>
          <a:p>
            <a:pPr marL="519113" lvl="1" indent="0">
              <a:buNone/>
              <a:tabLst>
                <a:tab pos="519113" algn="l"/>
              </a:tabLst>
            </a:pPr>
            <a:endParaRPr lang="en-ZA" sz="2400" dirty="0" smtClean="0"/>
          </a:p>
          <a:p>
            <a:pPr marL="519113" lvl="1" indent="0">
              <a:buNone/>
              <a:tabLst>
                <a:tab pos="519113" algn="l"/>
              </a:tabLst>
            </a:pPr>
            <a:endParaRPr lang="en-ZA" sz="2400" dirty="0" smtClean="0"/>
          </a:p>
          <a:p>
            <a:pPr marL="519113" lvl="1" indent="0">
              <a:buNone/>
              <a:tabLst>
                <a:tab pos="519113" algn="l"/>
              </a:tabLst>
            </a:pPr>
            <a:r>
              <a:rPr lang="en-ZA" sz="2400" dirty="0" smtClean="0"/>
              <a:t>  </a:t>
            </a:r>
          </a:p>
          <a:p>
            <a:pPr marL="519113" lvl="1" indent="0">
              <a:buNone/>
              <a:tabLst>
                <a:tab pos="519113" algn="l"/>
              </a:tabLst>
            </a:pPr>
            <a:endParaRPr lang="en-ZA" sz="2400" dirty="0" smtClean="0"/>
          </a:p>
          <a:p>
            <a:pPr marL="860425" lvl="1" indent="-341313">
              <a:buNone/>
              <a:tabLst>
                <a:tab pos="804863" algn="l"/>
              </a:tabLst>
            </a:pPr>
            <a:endParaRPr lang="en-ZA" sz="2400" dirty="0" smtClean="0"/>
          </a:p>
        </p:txBody>
      </p:sp>
      <p:sp>
        <p:nvSpPr>
          <p:cNvPr id="2" name="Slide Number Placeholder 1"/>
          <p:cNvSpPr>
            <a:spLocks noGrp="1"/>
          </p:cNvSpPr>
          <p:nvPr>
            <p:ph type="sldNum" sz="quarter" idx="12"/>
          </p:nvPr>
        </p:nvSpPr>
        <p:spPr/>
        <p:txBody>
          <a:bodyPr/>
          <a:lstStyle/>
          <a:p>
            <a:pPr>
              <a:defRPr/>
            </a:pPr>
            <a:fld id="{3BD84609-800A-4938-870B-72FB77772B7F}" type="slidenum">
              <a:rPr lang="en-ZA" smtClean="0"/>
              <a:pPr>
                <a:defRPr/>
              </a:pPr>
              <a:t>9</a:t>
            </a:fld>
            <a:endParaRPr lang="en-Z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WA teamplate_Jul 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5318</TotalTime>
  <Words>589</Words>
  <Application>Microsoft Office PowerPoint</Application>
  <PresentationFormat>On-screen Show (4:3)</PresentationFormat>
  <Paragraphs>144</Paragraphs>
  <Slides>14</Slides>
  <Notes>3</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DWA teamplate_Jul 10</vt:lpstr>
      <vt:lpstr>Slide</vt:lpstr>
      <vt:lpstr>Slide 1</vt:lpstr>
      <vt:lpstr> PURPOSE </vt:lpstr>
      <vt:lpstr>Road Map </vt:lpstr>
      <vt:lpstr>Information and systems progress</vt:lpstr>
      <vt:lpstr>Slide 5</vt:lpstr>
      <vt:lpstr> TRANSFER OF FUNCTIONS TO CMA</vt:lpstr>
      <vt:lpstr> CMA FUNCTIONS Phase 1: Developing relationships and legitimacy</vt:lpstr>
      <vt:lpstr> CMA FUNCTIONS AFTER THE FIRST TWO YEARS</vt:lpstr>
      <vt:lpstr>FUNCTIONAL DELEGATION</vt:lpstr>
      <vt:lpstr>CMA STARTER PACK</vt:lpstr>
      <vt:lpstr>CONT...</vt:lpstr>
      <vt:lpstr>Progress and Way Forward </vt:lpstr>
      <vt:lpstr>RECOMMENDATIONS AND WAY FORWARD</vt:lpstr>
      <vt:lpstr>Thank you</vt:lpstr>
    </vt:vector>
  </TitlesOfParts>
  <Company>dwaf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Manyakanyaka Babalwa</dc:creator>
  <cp:lastModifiedBy>RajahC</cp:lastModifiedBy>
  <cp:revision>612</cp:revision>
  <dcterms:created xsi:type="dcterms:W3CDTF">2010-08-17T14:49:46Z</dcterms:created>
  <dcterms:modified xsi:type="dcterms:W3CDTF">2013-12-03T10:07:18Z</dcterms:modified>
</cp:coreProperties>
</file>